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20"/>
  </p:notesMasterIdLst>
  <p:sldIdLst>
    <p:sldId id="256" r:id="rId2"/>
    <p:sldId id="257" r:id="rId3"/>
    <p:sldId id="259" r:id="rId4"/>
    <p:sldId id="267" r:id="rId5"/>
    <p:sldId id="260" r:id="rId6"/>
    <p:sldId id="268" r:id="rId7"/>
    <p:sldId id="261" r:id="rId8"/>
    <p:sldId id="273" r:id="rId9"/>
    <p:sldId id="262" r:id="rId10"/>
    <p:sldId id="263" r:id="rId11"/>
    <p:sldId id="274" r:id="rId12"/>
    <p:sldId id="264" r:id="rId13"/>
    <p:sldId id="275" r:id="rId14"/>
    <p:sldId id="272" r:id="rId15"/>
    <p:sldId id="277" r:id="rId16"/>
    <p:sldId id="278" r:id="rId17"/>
    <p:sldId id="279"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63" d="100"/>
          <a:sy n="163" d="100"/>
        </p:scale>
        <p:origin x="144"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09824-CE2E-4CDB-A4A1-B5B59F8B5C6C}" type="datetimeFigureOut">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464A6-BACA-4B3C-B360-8E503399197F}" type="slidenum">
              <a:rPr lang="en-US" smtClean="0"/>
              <a:t>‹#›</a:t>
            </a:fld>
            <a:endParaRPr lang="en-US"/>
          </a:p>
        </p:txBody>
      </p:sp>
    </p:spTree>
    <p:extLst>
      <p:ext uri="{BB962C8B-B14F-4D97-AF65-F5344CB8AC3E}">
        <p14:creationId xmlns:p14="http://schemas.microsoft.com/office/powerpoint/2010/main" val="3627472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A464A6-BACA-4B3C-B360-8E503399197F}" type="slidenum">
              <a:rPr lang="en-US" smtClean="0"/>
              <a:t>1</a:t>
            </a:fld>
            <a:endParaRPr lang="en-US"/>
          </a:p>
        </p:txBody>
      </p:sp>
    </p:spTree>
    <p:extLst>
      <p:ext uri="{BB962C8B-B14F-4D97-AF65-F5344CB8AC3E}">
        <p14:creationId xmlns:p14="http://schemas.microsoft.com/office/powerpoint/2010/main" val="3738879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2/22/2024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7607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2/22/2024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9426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2/22/2024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072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2/22/2024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82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2/22/2024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02976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2/22/2024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73522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2/22/2024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893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2/22/2024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44266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2/22/2024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64733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2/22/2024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0296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2/22/2024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9331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2/22/2024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40411955"/>
      </p:ext>
    </p:extLst>
  </p:cSld>
  <p:clrMap bg1="lt1" tx1="dk1" bg2="lt2" tx2="dk2" accent1="accent1" accent2="accent2" accent3="accent3" accent4="accent4" accent5="accent5" accent6="accent6" hlink="hlink" folHlink="folHlink"/>
  <p:sldLayoutIdLst>
    <p:sldLayoutId id="2147483756" r:id="rId1"/>
    <p:sldLayoutId id="2147483746" r:id="rId2"/>
    <p:sldLayoutId id="2147483747" r:id="rId3"/>
    <p:sldLayoutId id="2147483748" r:id="rId4"/>
    <p:sldLayoutId id="2147483749" r:id="rId5"/>
    <p:sldLayoutId id="2147483750" r:id="rId6"/>
    <p:sldLayoutId id="2147483751" r:id="rId7"/>
    <p:sldLayoutId id="2147483755" r:id="rId8"/>
    <p:sldLayoutId id="2147483752" r:id="rId9"/>
    <p:sldLayoutId id="2147483753" r:id="rId10"/>
    <p:sldLayoutId id="2147483754"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4.png"/><Relationship Id="rId12"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hyperlink" Target="https://technofaq.org/posts/2018/01/the-role-of-big-data-in-strengthening-machine-learning-projects/" TargetMode="External"/><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DF5E-446B-41B2-D0D0-61DEF9A90F60}"/>
              </a:ext>
            </a:extLst>
          </p:cNvPr>
          <p:cNvSpPr>
            <a:spLocks noGrp="1"/>
          </p:cNvSpPr>
          <p:nvPr>
            <p:ph type="ctrTitle"/>
          </p:nvPr>
        </p:nvSpPr>
        <p:spPr>
          <a:xfrm>
            <a:off x="359507" y="351921"/>
            <a:ext cx="6255871" cy="2611719"/>
          </a:xfrm>
        </p:spPr>
        <p:txBody>
          <a:bodyPr anchor="b">
            <a:noAutofit/>
          </a:bodyPr>
          <a:lstStyle/>
          <a:p>
            <a:pPr algn="l"/>
            <a:r>
              <a:rPr lang="en-US" sz="3600" b="1" i="0" dirty="0">
                <a:effectLst/>
                <a:latin typeface="Helvetica Neue"/>
              </a:rPr>
              <a:t>Energy Efficiency Prediction using Multioutput Regression Models</a:t>
            </a:r>
            <a:br>
              <a:rPr lang="en-US" sz="3600" b="1" i="0" dirty="0">
                <a:effectLst/>
                <a:latin typeface="Helvetica Neue"/>
              </a:rPr>
            </a:br>
            <a:endParaRPr lang="en-US" sz="3600" dirty="0"/>
          </a:p>
        </p:txBody>
      </p:sp>
      <p:sp>
        <p:nvSpPr>
          <p:cNvPr id="3" name="Subtitle 2">
            <a:extLst>
              <a:ext uri="{FF2B5EF4-FFF2-40B4-BE49-F238E27FC236}">
                <a16:creationId xmlns:a16="http://schemas.microsoft.com/office/drawing/2014/main" id="{A2FCA794-A852-1C7C-469E-CFC462D57F8E}"/>
              </a:ext>
            </a:extLst>
          </p:cNvPr>
          <p:cNvSpPr>
            <a:spLocks noGrp="1"/>
          </p:cNvSpPr>
          <p:nvPr>
            <p:ph type="subTitle" idx="1"/>
          </p:nvPr>
        </p:nvSpPr>
        <p:spPr>
          <a:xfrm>
            <a:off x="431800" y="3157776"/>
            <a:ext cx="3425092" cy="726930"/>
          </a:xfrm>
        </p:spPr>
        <p:txBody>
          <a:bodyPr anchor="t">
            <a:noAutofit/>
          </a:bodyPr>
          <a:lstStyle/>
          <a:p>
            <a:pPr algn="l"/>
            <a:r>
              <a:rPr lang="en-US" sz="2800" dirty="0"/>
              <a:t>Data Mining Project</a:t>
            </a:r>
          </a:p>
        </p:txBody>
      </p:sp>
      <p:pic>
        <p:nvPicPr>
          <p:cNvPr id="4" name="Picture 3" descr="Blue and pink paint mixture">
            <a:extLst>
              <a:ext uri="{FF2B5EF4-FFF2-40B4-BE49-F238E27FC236}">
                <a16:creationId xmlns:a16="http://schemas.microsoft.com/office/drawing/2014/main" id="{87FFCD47-17D1-195D-FAA1-B697AD17965D}"/>
              </a:ext>
            </a:extLst>
          </p:cNvPr>
          <p:cNvPicPr>
            <a:picLocks noChangeAspect="1"/>
          </p:cNvPicPr>
          <p:nvPr/>
        </p:nvPicPr>
        <p:blipFill rotWithShape="1">
          <a:blip r:embed="rId5"/>
          <a:srcRect l="11571" r="29470"/>
          <a:stretch/>
        </p:blipFill>
        <p:spPr>
          <a:xfrm>
            <a:off x="7162800" y="10"/>
            <a:ext cx="5029200" cy="5693802"/>
          </a:xfrm>
          <a:prstGeom prst="rect">
            <a:avLst/>
          </a:prstGeom>
        </p:spPr>
      </p:pic>
      <p:pic>
        <p:nvPicPr>
          <p:cNvPr id="18" name="Audio 17">
            <a:hlinkClick r:id="" action="ppaction://media"/>
            <a:extLst>
              <a:ext uri="{FF2B5EF4-FFF2-40B4-BE49-F238E27FC236}">
                <a16:creationId xmlns:a16="http://schemas.microsoft.com/office/drawing/2014/main" id="{EF459007-FFC1-D3B8-2442-0E3E3AA01FD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285517"/>
      </p:ext>
    </p:extLst>
  </p:cSld>
  <p:clrMapOvr>
    <a:masterClrMapping/>
  </p:clrMapOvr>
  <p:transition spd="slow" advTm="147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7D68A5D1-015D-0BB9-1ADA-8305887E82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4212" y="750278"/>
            <a:ext cx="11340222" cy="4542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210B10A1-8DC6-9C76-0192-7E19D9EE5161}"/>
              </a:ext>
            </a:extLst>
          </p:cNvPr>
          <p:cNvSpPr txBox="1"/>
          <p:nvPr/>
        </p:nvSpPr>
        <p:spPr>
          <a:xfrm>
            <a:off x="1676400" y="64477"/>
            <a:ext cx="8088923" cy="584775"/>
          </a:xfrm>
          <a:prstGeom prst="rect">
            <a:avLst/>
          </a:prstGeom>
          <a:noFill/>
        </p:spPr>
        <p:txBody>
          <a:bodyPr wrap="square" rtlCol="0">
            <a:spAutoFit/>
          </a:bodyPr>
          <a:lstStyle/>
          <a:p>
            <a:pPr algn="ctr"/>
            <a:r>
              <a:rPr lang="en-US" sz="3200" b="1" dirty="0">
                <a:solidFill>
                  <a:schemeClr val="bg1"/>
                </a:solidFill>
              </a:rPr>
              <a:t>Histogram</a:t>
            </a:r>
          </a:p>
        </p:txBody>
      </p:sp>
      <p:sp>
        <p:nvSpPr>
          <p:cNvPr id="4" name="TextBox 3">
            <a:extLst>
              <a:ext uri="{FF2B5EF4-FFF2-40B4-BE49-F238E27FC236}">
                <a16:creationId xmlns:a16="http://schemas.microsoft.com/office/drawing/2014/main" id="{C0578E9E-90B7-3191-2BD2-850A63E89961}"/>
              </a:ext>
            </a:extLst>
          </p:cNvPr>
          <p:cNvSpPr txBox="1"/>
          <p:nvPr/>
        </p:nvSpPr>
        <p:spPr>
          <a:xfrm>
            <a:off x="3335214" y="5580185"/>
            <a:ext cx="9442939" cy="461665"/>
          </a:xfrm>
          <a:prstGeom prst="rect">
            <a:avLst/>
          </a:prstGeom>
          <a:noFill/>
        </p:spPr>
        <p:txBody>
          <a:bodyPr wrap="square" rtlCol="0">
            <a:spAutoFit/>
          </a:bodyPr>
          <a:lstStyle/>
          <a:p>
            <a:r>
              <a:rPr lang="en-US" sz="2400" dirty="0">
                <a:solidFill>
                  <a:schemeClr val="bg1"/>
                </a:solidFill>
              </a:rPr>
              <a:t>Data does not have normal distribution</a:t>
            </a:r>
          </a:p>
        </p:txBody>
      </p:sp>
      <p:pic>
        <p:nvPicPr>
          <p:cNvPr id="8" name="Audio 7">
            <a:hlinkClick r:id="" action="ppaction://media"/>
            <a:extLst>
              <a:ext uri="{FF2B5EF4-FFF2-40B4-BE49-F238E27FC236}">
                <a16:creationId xmlns:a16="http://schemas.microsoft.com/office/drawing/2014/main" id="{A0B07C04-7405-5EB6-CB2C-0DB4787FB7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6237261"/>
      </p:ext>
    </p:extLst>
  </p:cSld>
  <p:clrMapOvr>
    <a:masterClrMapping/>
  </p:clrMapOvr>
  <mc:AlternateContent xmlns:mc="http://schemas.openxmlformats.org/markup-compatibility/2006">
    <mc:Choice xmlns:p14="http://schemas.microsoft.com/office/powerpoint/2010/main" Requires="p14">
      <p:transition spd="slow" p14:dur="2000" advTm="5629"/>
    </mc:Choice>
    <mc:Fallback>
      <p:transition spd="slow" advTm="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3490A9F-15D2-43A0-2A7E-CDC3BAD83D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64" y="1231306"/>
            <a:ext cx="2455985" cy="213047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07728E2-A1D1-8662-1509-718E4C1FD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1848" y="1231306"/>
            <a:ext cx="2567355" cy="2197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CB8E55B-F312-6B07-B9BF-84B4137D2D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395" y="1231306"/>
            <a:ext cx="2616067" cy="219769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AFEBD67-31C4-EB7D-51E5-F007EC83FA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2205" y="1213149"/>
            <a:ext cx="2616068" cy="225073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F0975A1B-EF98-A5F4-E658-8B41CC1ACF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30" y="3551113"/>
            <a:ext cx="2528519" cy="189392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C0C2DACD-FD11-D273-D640-A92A8B5B2B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1306" y="3551113"/>
            <a:ext cx="2697897" cy="189392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A0D63B57-B8E5-D2C6-8C6E-1CFB4746D9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4360" y="3534427"/>
            <a:ext cx="2641102" cy="199300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DF739CDE-D7D8-9871-9E72-FF127639C7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7414" y="3494050"/>
            <a:ext cx="2804109" cy="19509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A05567-D166-EC2B-9391-D58D479B6F21}"/>
              </a:ext>
            </a:extLst>
          </p:cNvPr>
          <p:cNvSpPr txBox="1"/>
          <p:nvPr/>
        </p:nvSpPr>
        <p:spPr>
          <a:xfrm>
            <a:off x="973015" y="376080"/>
            <a:ext cx="9876693" cy="584775"/>
          </a:xfrm>
          <a:prstGeom prst="rect">
            <a:avLst/>
          </a:prstGeom>
          <a:noFill/>
        </p:spPr>
        <p:txBody>
          <a:bodyPr wrap="square" rtlCol="0">
            <a:spAutoFit/>
          </a:bodyPr>
          <a:lstStyle/>
          <a:p>
            <a:r>
              <a:rPr lang="en-US" sz="3200" b="1" dirty="0">
                <a:solidFill>
                  <a:schemeClr val="bg1"/>
                </a:solidFill>
              </a:rPr>
              <a:t>Heating load and Cooling Load Distribution</a:t>
            </a:r>
          </a:p>
        </p:txBody>
      </p:sp>
      <p:sp>
        <p:nvSpPr>
          <p:cNvPr id="3" name="TextBox 2">
            <a:extLst>
              <a:ext uri="{FF2B5EF4-FFF2-40B4-BE49-F238E27FC236}">
                <a16:creationId xmlns:a16="http://schemas.microsoft.com/office/drawing/2014/main" id="{E255EB7B-7983-E2D3-7FC4-A20DB01AABA5}"/>
              </a:ext>
            </a:extLst>
          </p:cNvPr>
          <p:cNvSpPr txBox="1"/>
          <p:nvPr/>
        </p:nvSpPr>
        <p:spPr>
          <a:xfrm>
            <a:off x="832337" y="5527431"/>
            <a:ext cx="9630509" cy="830997"/>
          </a:xfrm>
          <a:prstGeom prst="rect">
            <a:avLst/>
          </a:prstGeom>
          <a:noFill/>
        </p:spPr>
        <p:txBody>
          <a:bodyPr wrap="square" rtlCol="0">
            <a:spAutoFit/>
          </a:bodyPr>
          <a:lstStyle/>
          <a:p>
            <a:r>
              <a:rPr lang="en-US" sz="2400" dirty="0">
                <a:solidFill>
                  <a:schemeClr val="bg1"/>
                </a:solidFill>
              </a:rPr>
              <a:t>On average the cooling load is always higher than heating load for each feature.</a:t>
            </a:r>
          </a:p>
        </p:txBody>
      </p:sp>
      <p:pic>
        <p:nvPicPr>
          <p:cNvPr id="7" name="Audio 6">
            <a:hlinkClick r:id="" action="ppaction://media"/>
            <a:extLst>
              <a:ext uri="{FF2B5EF4-FFF2-40B4-BE49-F238E27FC236}">
                <a16:creationId xmlns:a16="http://schemas.microsoft.com/office/drawing/2014/main" id="{5A21500A-D51D-B574-46B5-4B1A30136517}"/>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9647306"/>
      </p:ext>
    </p:extLst>
  </p:cSld>
  <p:clrMapOvr>
    <a:masterClrMapping/>
  </p:clrMapOvr>
  <mc:AlternateContent xmlns:mc="http://schemas.openxmlformats.org/markup-compatibility/2006">
    <mc:Choice xmlns:p14="http://schemas.microsoft.com/office/powerpoint/2010/main" Requires="p14">
      <p:transition spd="slow" p14:dur="2000" advTm="23818"/>
    </mc:Choice>
    <mc:Fallback>
      <p:transition spd="slow" advTm="23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1" name="Rectangle 309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092" name="Picture 309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093" name="Rectangle 309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94" name="Rectangle 309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95" name="Rectangle 3094">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96" name="Rectangle 309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4B1E74E-C35A-4CAA-F5E3-329D7E1F870C}"/>
              </a:ext>
            </a:extLst>
          </p:cNvPr>
          <p:cNvSpPr txBox="1"/>
          <p:nvPr/>
        </p:nvSpPr>
        <p:spPr>
          <a:xfrm>
            <a:off x="272254" y="2305750"/>
            <a:ext cx="5108332" cy="3698631"/>
          </a:xfrm>
          <a:prstGeom prst="rect">
            <a:avLst/>
          </a:prstGeom>
        </p:spPr>
        <p:txBody>
          <a:bodyPr vert="horz" lIns="91440" tIns="45720" rIns="91440" bIns="45720" rtlCol="0" anchor="ctr">
            <a:normAutofit fontScale="62500" lnSpcReduction="20000"/>
          </a:bodyPr>
          <a:lstStyle/>
          <a:p>
            <a:pPr marR="0" fontAlgn="base">
              <a:spcBef>
                <a:spcPts val="0"/>
              </a:spcBef>
              <a:spcAft>
                <a:spcPts val="600"/>
              </a:spcAft>
              <a:buClr>
                <a:schemeClr val="accent1"/>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b="1" dirty="0">
                <a:effectLst/>
              </a:rPr>
              <a:t>Top Correlations Pairs:</a:t>
            </a:r>
            <a:r>
              <a:rPr lang="en-US" sz="3200" dirty="0">
                <a:effectLst/>
              </a:rPr>
              <a:t> </a:t>
            </a:r>
          </a:p>
          <a:p>
            <a:pPr marL="285750" marR="0" indent="-285750" fontAlgn="base">
              <a:spcBef>
                <a:spcPts val="0"/>
              </a:spcBef>
              <a:spcAft>
                <a:spcPts val="600"/>
              </a:spcAft>
              <a:buClr>
                <a:schemeClr val="accent1"/>
              </a:buClr>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effectLst/>
              </a:rPr>
              <a:t>Heating_Load                  Cooling_Load        0.98</a:t>
            </a:r>
          </a:p>
          <a:p>
            <a:pPr marL="0" marR="0" indent="-228600" fontAlgn="base">
              <a:spcBef>
                <a:spcPts val="0"/>
              </a:spcBef>
              <a:spcAft>
                <a:spcPts val="600"/>
              </a:spcAft>
              <a:buClr>
                <a:schemeClr val="accent1"/>
              </a:buClr>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effectLst/>
              </a:rPr>
              <a:t> Surface_Area                    Roof_Area              0.88</a:t>
            </a:r>
          </a:p>
          <a:p>
            <a:pPr marL="0" marR="0" indent="-228600" fontAlgn="base">
              <a:spcBef>
                <a:spcPts val="0"/>
              </a:spcBef>
              <a:spcAft>
                <a:spcPts val="600"/>
              </a:spcAft>
              <a:buClr>
                <a:schemeClr val="accent1"/>
              </a:buClr>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500" dirty="0">
                <a:effectLst/>
              </a:rPr>
              <a:t> Relative_Compactness   Overall_Height      0.83</a:t>
            </a:r>
          </a:p>
          <a:p>
            <a:pPr marR="0" fontAlgn="base">
              <a:spcBef>
                <a:spcPts val="0"/>
              </a:spcBef>
              <a:spcAft>
                <a:spcPts val="600"/>
              </a:spcAft>
              <a:buClr>
                <a:schemeClr val="accent1"/>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500" dirty="0"/>
          </a:p>
          <a:p>
            <a:pPr marR="0" fontAlgn="base">
              <a:spcBef>
                <a:spcPts val="0"/>
              </a:spcBef>
              <a:spcAft>
                <a:spcPts val="600"/>
              </a:spcAft>
              <a:buClr>
                <a:schemeClr val="accent1"/>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900" dirty="0"/>
              <a:t>The high correlation coefficient between the above pair of features shows existence of multicollinearity. </a:t>
            </a:r>
          </a:p>
          <a:p>
            <a:pPr marR="0" fontAlgn="base">
              <a:spcBef>
                <a:spcPts val="0"/>
              </a:spcBef>
              <a:spcAft>
                <a:spcPts val="600"/>
              </a:spcAft>
              <a:buClr>
                <a:schemeClr val="accent1"/>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900" dirty="0"/>
          </a:p>
          <a:p>
            <a:pPr marR="0" fontAlgn="base">
              <a:spcBef>
                <a:spcPts val="0"/>
              </a:spcBef>
              <a:spcAft>
                <a:spcPts val="600"/>
              </a:spcAft>
              <a:buClr>
                <a:schemeClr val="accent1"/>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900" dirty="0"/>
              <a:t>Strong correlation between the targets heating and cooling loads ensures better predictive performance by using multi-output regressor. </a:t>
            </a:r>
          </a:p>
          <a:p>
            <a:pPr marR="0" fontAlgn="base">
              <a:spcBef>
                <a:spcPts val="0"/>
              </a:spcBef>
              <a:spcAft>
                <a:spcPts val="600"/>
              </a:spcAft>
              <a:buClr>
                <a:schemeClr val="accent1"/>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500" dirty="0"/>
          </a:p>
          <a:p>
            <a:pPr marR="0" fontAlgn="base">
              <a:spcBef>
                <a:spcPts val="0"/>
              </a:spcBef>
              <a:spcAft>
                <a:spcPts val="600"/>
              </a:spcAft>
              <a:buClr>
                <a:schemeClr val="accent1"/>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500" dirty="0">
              <a:effectLst/>
            </a:endParaRPr>
          </a:p>
        </p:txBody>
      </p:sp>
      <p:sp>
        <p:nvSpPr>
          <p:cNvPr id="5" name="TextBox 4">
            <a:extLst>
              <a:ext uri="{FF2B5EF4-FFF2-40B4-BE49-F238E27FC236}">
                <a16:creationId xmlns:a16="http://schemas.microsoft.com/office/drawing/2014/main" id="{66255BC8-06FD-BA60-20DE-DCF9030E84E8}"/>
              </a:ext>
            </a:extLst>
          </p:cNvPr>
          <p:cNvSpPr txBox="1"/>
          <p:nvPr/>
        </p:nvSpPr>
        <p:spPr>
          <a:xfrm>
            <a:off x="3429000" y="980257"/>
            <a:ext cx="4525108" cy="584775"/>
          </a:xfrm>
          <a:prstGeom prst="rect">
            <a:avLst/>
          </a:prstGeom>
          <a:noFill/>
        </p:spPr>
        <p:txBody>
          <a:bodyPr wrap="square" rtlCol="0">
            <a:spAutoFit/>
          </a:bodyPr>
          <a:lstStyle/>
          <a:p>
            <a:pPr algn="ctr"/>
            <a:r>
              <a:rPr lang="en-US" sz="3200" b="1" dirty="0">
                <a:solidFill>
                  <a:schemeClr val="bg1"/>
                </a:solidFill>
              </a:rPr>
              <a:t>Correlation Matrix</a:t>
            </a:r>
          </a:p>
        </p:txBody>
      </p:sp>
      <p:pic>
        <p:nvPicPr>
          <p:cNvPr id="3076" name="Picture 4">
            <a:extLst>
              <a:ext uri="{FF2B5EF4-FFF2-40B4-BE49-F238E27FC236}">
                <a16:creationId xmlns:a16="http://schemas.microsoft.com/office/drawing/2014/main" id="{C584E61A-C5BF-572F-5B6C-0A90DD4CC4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5299" y="2071289"/>
            <a:ext cx="5504717" cy="478671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3C1BB8CC-706E-5F2A-5363-6B1CAB1CBF8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655531"/>
      </p:ext>
    </p:extLst>
  </p:cSld>
  <p:clrMapOvr>
    <a:masterClrMapping/>
  </p:clrMapOvr>
  <mc:AlternateContent xmlns:mc="http://schemas.openxmlformats.org/markup-compatibility/2006">
    <mc:Choice xmlns:p14="http://schemas.microsoft.com/office/powerpoint/2010/main" Requires="p14">
      <p:transition spd="slow" p14:dur="2000" advTm="26413"/>
    </mc:Choice>
    <mc:Fallback>
      <p:transition spd="slow" advTm="26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F82BFF88-E453-80A8-68DE-01C7C24EF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646" y="827212"/>
            <a:ext cx="9678751" cy="1829055"/>
          </a:xfrm>
          <a:prstGeom prst="rect">
            <a:avLst/>
          </a:prstGeom>
        </p:spPr>
      </p:pic>
      <p:sp>
        <p:nvSpPr>
          <p:cNvPr id="6" name="TextBox 5">
            <a:extLst>
              <a:ext uri="{FF2B5EF4-FFF2-40B4-BE49-F238E27FC236}">
                <a16:creationId xmlns:a16="http://schemas.microsoft.com/office/drawing/2014/main" id="{9E320043-F046-D52E-C05C-581C1065B87B}"/>
              </a:ext>
            </a:extLst>
          </p:cNvPr>
          <p:cNvSpPr txBox="1"/>
          <p:nvPr/>
        </p:nvSpPr>
        <p:spPr>
          <a:xfrm>
            <a:off x="480646" y="205154"/>
            <a:ext cx="1729154" cy="584775"/>
          </a:xfrm>
          <a:prstGeom prst="rect">
            <a:avLst/>
          </a:prstGeom>
          <a:noFill/>
        </p:spPr>
        <p:txBody>
          <a:bodyPr wrap="square" rtlCol="0">
            <a:spAutoFit/>
          </a:bodyPr>
          <a:lstStyle/>
          <a:p>
            <a:r>
              <a:rPr lang="en-US" sz="3200" b="1" dirty="0">
                <a:solidFill>
                  <a:schemeClr val="bg1"/>
                </a:solidFill>
              </a:rPr>
              <a:t>Dataset</a:t>
            </a:r>
          </a:p>
        </p:txBody>
      </p:sp>
      <p:sp>
        <p:nvSpPr>
          <p:cNvPr id="7" name="TextBox 6">
            <a:extLst>
              <a:ext uri="{FF2B5EF4-FFF2-40B4-BE49-F238E27FC236}">
                <a16:creationId xmlns:a16="http://schemas.microsoft.com/office/drawing/2014/main" id="{921FAACB-7BB4-545A-E706-C619D59CBB09}"/>
              </a:ext>
            </a:extLst>
          </p:cNvPr>
          <p:cNvSpPr txBox="1"/>
          <p:nvPr/>
        </p:nvSpPr>
        <p:spPr>
          <a:xfrm>
            <a:off x="398585" y="2760785"/>
            <a:ext cx="10884877"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Since the magnitudes of surface area, wall area and roof area is large compared to other features , I performed scaling with sklearn’s minmax scaler after splitting the data.</a:t>
            </a:r>
          </a:p>
          <a:p>
            <a:pPr marL="285750" indent="-285750">
              <a:buFont typeface="Arial" panose="020B0604020202020204" pitchFamily="34" charset="0"/>
              <a:buChar char="•"/>
            </a:pPr>
            <a:r>
              <a:rPr lang="en-US" sz="2400" dirty="0">
                <a:solidFill>
                  <a:schemeClr val="bg1"/>
                </a:solidFill>
              </a:rPr>
              <a:t>Build a model using train set using the 5 proposed regression algorithms.</a:t>
            </a:r>
          </a:p>
          <a:p>
            <a:pPr marL="285750" indent="-285750">
              <a:buFont typeface="Arial" panose="020B0604020202020204" pitchFamily="34" charset="0"/>
              <a:buChar char="•"/>
            </a:pPr>
            <a:r>
              <a:rPr lang="en-US" sz="2400" dirty="0">
                <a:solidFill>
                  <a:schemeClr val="bg1"/>
                </a:solidFill>
              </a:rPr>
              <a:t>Calculated scores like R2, MSE,RMSE and MAE to compare  the predictive skill of each model.</a:t>
            </a:r>
          </a:p>
          <a:p>
            <a:pPr marL="285750" indent="-285750">
              <a:buFont typeface="Arial" panose="020B0604020202020204" pitchFamily="34" charset="0"/>
              <a:buChar char="•"/>
            </a:pPr>
            <a:r>
              <a:rPr lang="en-US" sz="2400" dirty="0">
                <a:solidFill>
                  <a:schemeClr val="bg1"/>
                </a:solidFill>
              </a:rPr>
              <a:t>Compared raw data and scaled data results.</a:t>
            </a:r>
          </a:p>
          <a:p>
            <a:pPr marL="285750" indent="-285750">
              <a:buFont typeface="Arial" panose="020B0604020202020204" pitchFamily="34" charset="0"/>
              <a:buChar char="•"/>
            </a:pPr>
            <a:r>
              <a:rPr lang="en-US" sz="2400" dirty="0">
                <a:solidFill>
                  <a:schemeClr val="bg1"/>
                </a:solidFill>
              </a:rPr>
              <a:t>A good regression model will have - R2 </a:t>
            </a:r>
            <a:r>
              <a:rPr lang="en-US" sz="2400" b="0" i="0" dirty="0">
                <a:solidFill>
                  <a:schemeClr val="bg1"/>
                </a:solidFill>
                <a:effectLst/>
                <a:latin typeface="Google Sans"/>
              </a:rPr>
              <a:t>≥</a:t>
            </a:r>
            <a:r>
              <a:rPr lang="en-US" sz="2400" dirty="0">
                <a:solidFill>
                  <a:schemeClr val="bg1"/>
                </a:solidFill>
              </a:rPr>
              <a:t> 0.9,  MSE ,RMSE and MAE values closer to 0 i.e. </a:t>
            </a:r>
            <a:r>
              <a:rPr lang="en-US" sz="2400" b="0" i="0" dirty="0">
                <a:solidFill>
                  <a:schemeClr val="bg1"/>
                </a:solidFill>
                <a:effectLst/>
                <a:latin typeface="system-ui"/>
              </a:rPr>
              <a:t> the lower the value, the better the performance of the model.</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endParaRPr lang="en-US" dirty="0"/>
          </a:p>
        </p:txBody>
      </p:sp>
      <p:pic>
        <p:nvPicPr>
          <p:cNvPr id="8" name="Audio 7">
            <a:hlinkClick r:id="" action="ppaction://media"/>
            <a:extLst>
              <a:ext uri="{FF2B5EF4-FFF2-40B4-BE49-F238E27FC236}">
                <a16:creationId xmlns:a16="http://schemas.microsoft.com/office/drawing/2014/main" id="{62DC780F-D2DC-530B-4A5F-9A996A4EDC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20410166"/>
      </p:ext>
    </p:extLst>
  </p:cSld>
  <p:clrMapOvr>
    <a:masterClrMapping/>
  </p:clrMapOvr>
  <mc:AlternateContent xmlns:mc="http://schemas.openxmlformats.org/markup-compatibility/2006">
    <mc:Choice xmlns:p14="http://schemas.microsoft.com/office/powerpoint/2010/main" Requires="p14">
      <p:transition spd="slow" p14:dur="2000" advTm="19059"/>
    </mc:Choice>
    <mc:Fallback>
      <p:transition spd="slow" advTm="19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217F13C-8932-DCA0-DD8F-270621157E9C}"/>
              </a:ext>
            </a:extLst>
          </p:cNvPr>
          <p:cNvSpPr txBox="1"/>
          <p:nvPr/>
        </p:nvSpPr>
        <p:spPr>
          <a:xfrm>
            <a:off x="2145324" y="658810"/>
            <a:ext cx="1266091" cy="369332"/>
          </a:xfrm>
          <a:prstGeom prst="rect">
            <a:avLst/>
          </a:prstGeom>
          <a:noFill/>
        </p:spPr>
        <p:txBody>
          <a:bodyPr wrap="square" rtlCol="0">
            <a:spAutoFit/>
          </a:bodyPr>
          <a:lstStyle/>
          <a:p>
            <a:r>
              <a:rPr lang="en-US" b="1" dirty="0">
                <a:solidFill>
                  <a:schemeClr val="bg1"/>
                </a:solidFill>
              </a:rPr>
              <a:t>Raw Data</a:t>
            </a:r>
          </a:p>
        </p:txBody>
      </p:sp>
      <p:sp>
        <p:nvSpPr>
          <p:cNvPr id="14" name="TextBox 13">
            <a:extLst>
              <a:ext uri="{FF2B5EF4-FFF2-40B4-BE49-F238E27FC236}">
                <a16:creationId xmlns:a16="http://schemas.microsoft.com/office/drawing/2014/main" id="{0D55BD86-3656-FA14-9B9E-946962EDDD35}"/>
              </a:ext>
            </a:extLst>
          </p:cNvPr>
          <p:cNvSpPr txBox="1"/>
          <p:nvPr/>
        </p:nvSpPr>
        <p:spPr>
          <a:xfrm>
            <a:off x="6817481" y="628031"/>
            <a:ext cx="2308933" cy="369332"/>
          </a:xfrm>
          <a:prstGeom prst="rect">
            <a:avLst/>
          </a:prstGeom>
          <a:noFill/>
        </p:spPr>
        <p:txBody>
          <a:bodyPr wrap="square" rtlCol="0">
            <a:spAutoFit/>
          </a:bodyPr>
          <a:lstStyle/>
          <a:p>
            <a:r>
              <a:rPr lang="en-US" b="1" dirty="0">
                <a:solidFill>
                  <a:schemeClr val="bg1"/>
                </a:solidFill>
              </a:rPr>
              <a:t>Minmax Scaler</a:t>
            </a:r>
          </a:p>
        </p:txBody>
      </p:sp>
      <p:sp>
        <p:nvSpPr>
          <p:cNvPr id="20" name="TextBox 19">
            <a:extLst>
              <a:ext uri="{FF2B5EF4-FFF2-40B4-BE49-F238E27FC236}">
                <a16:creationId xmlns:a16="http://schemas.microsoft.com/office/drawing/2014/main" id="{CDF1ECD2-AC8D-D7E1-7F64-EB503EF130C4}"/>
              </a:ext>
            </a:extLst>
          </p:cNvPr>
          <p:cNvSpPr txBox="1"/>
          <p:nvPr/>
        </p:nvSpPr>
        <p:spPr>
          <a:xfrm>
            <a:off x="533401" y="135549"/>
            <a:ext cx="11037276" cy="584775"/>
          </a:xfrm>
          <a:prstGeom prst="rect">
            <a:avLst/>
          </a:prstGeom>
          <a:noFill/>
        </p:spPr>
        <p:txBody>
          <a:bodyPr wrap="square" rtlCol="0">
            <a:spAutoFit/>
          </a:bodyPr>
          <a:lstStyle/>
          <a:p>
            <a:pPr algn="ctr"/>
            <a:r>
              <a:rPr lang="en-US" sz="3200" b="1" dirty="0">
                <a:solidFill>
                  <a:schemeClr val="bg1"/>
                </a:solidFill>
              </a:rPr>
              <a:t>Comparison of trainset data model performance</a:t>
            </a:r>
          </a:p>
        </p:txBody>
      </p:sp>
      <p:sp>
        <p:nvSpPr>
          <p:cNvPr id="2" name="TextBox 1">
            <a:extLst>
              <a:ext uri="{FF2B5EF4-FFF2-40B4-BE49-F238E27FC236}">
                <a16:creationId xmlns:a16="http://schemas.microsoft.com/office/drawing/2014/main" id="{4D59F996-1EBA-65AB-5A67-CC8422AC7170}"/>
              </a:ext>
            </a:extLst>
          </p:cNvPr>
          <p:cNvSpPr txBox="1"/>
          <p:nvPr/>
        </p:nvSpPr>
        <p:spPr>
          <a:xfrm>
            <a:off x="252046" y="3599359"/>
            <a:ext cx="11230708" cy="2893100"/>
          </a:xfrm>
          <a:prstGeom prst="rect">
            <a:avLst/>
          </a:prstGeom>
          <a:noFill/>
        </p:spPr>
        <p:txBody>
          <a:bodyPr wrap="square" rtlCol="0">
            <a:spAutoFit/>
          </a:bodyPr>
          <a:lstStyle/>
          <a:p>
            <a:r>
              <a:rPr lang="en-US" sz="2000" b="1" dirty="0">
                <a:solidFill>
                  <a:schemeClr val="bg1"/>
                </a:solidFill>
              </a:rPr>
              <a:t>Observations:</a:t>
            </a:r>
          </a:p>
          <a:p>
            <a:pPr marL="285750" indent="-285750">
              <a:buFont typeface="Arial" panose="020B0604020202020204" pitchFamily="34" charset="0"/>
              <a:buChar char="•"/>
            </a:pPr>
            <a:r>
              <a:rPr lang="en-US" dirty="0">
                <a:solidFill>
                  <a:schemeClr val="bg1"/>
                </a:solidFill>
              </a:rPr>
              <a:t>Scaling has no impact on model performance for tree-based algorithms (Decision tree and Random forest) since they are not distance based.</a:t>
            </a:r>
          </a:p>
          <a:p>
            <a:pPr marL="285750" indent="-285750">
              <a:buFont typeface="Arial" panose="020B0604020202020204" pitchFamily="34" charset="0"/>
              <a:buChar char="•"/>
            </a:pPr>
            <a:r>
              <a:rPr lang="en-US" dirty="0">
                <a:solidFill>
                  <a:schemeClr val="bg1"/>
                </a:solidFill>
              </a:rPr>
              <a:t>No change in performance of linear regressor model  and knn regressor model’s performance is better with raw data than with the scaled data.</a:t>
            </a:r>
          </a:p>
          <a:p>
            <a:pPr marL="285750" indent="-285750">
              <a:buFont typeface="Arial" panose="020B0604020202020204" pitchFamily="34" charset="0"/>
              <a:buChar char="•"/>
            </a:pPr>
            <a:r>
              <a:rPr lang="en-US" dirty="0">
                <a:solidFill>
                  <a:schemeClr val="bg1"/>
                </a:solidFill>
              </a:rPr>
              <a:t>Multioutput regressor model used with support vector regressor model performed well on raw data than scaled data.</a:t>
            </a:r>
          </a:p>
          <a:p>
            <a:pPr marL="285750" indent="-285750">
              <a:buFont typeface="Arial" panose="020B0604020202020204" pitchFamily="34" charset="0"/>
              <a:buChar char="•"/>
            </a:pPr>
            <a:r>
              <a:rPr lang="en-US" dirty="0">
                <a:solidFill>
                  <a:schemeClr val="bg1"/>
                </a:solidFill>
              </a:rPr>
              <a:t>Since the dataset contains both numerical variables and categorically encoded data, scaling would often confuse the model.</a:t>
            </a:r>
          </a:p>
          <a:p>
            <a:endParaRPr lang="en-US" dirty="0">
              <a:solidFill>
                <a:schemeClr val="bg1"/>
              </a:solidFill>
            </a:endParaRPr>
          </a:p>
        </p:txBody>
      </p:sp>
      <p:graphicFrame>
        <p:nvGraphicFramePr>
          <p:cNvPr id="7" name="Content Placeholder 6">
            <a:extLst>
              <a:ext uri="{FF2B5EF4-FFF2-40B4-BE49-F238E27FC236}">
                <a16:creationId xmlns:a16="http://schemas.microsoft.com/office/drawing/2014/main" id="{BFD87099-4899-B2C3-14CC-19E9F6CE2743}"/>
              </a:ext>
            </a:extLst>
          </p:cNvPr>
          <p:cNvGraphicFramePr>
            <a:graphicFrameLocks noGrp="1"/>
          </p:cNvGraphicFramePr>
          <p:nvPr>
            <p:ph sz="half" idx="1"/>
            <p:extLst>
              <p:ext uri="{D42A27DB-BD31-4B8C-83A1-F6EECF244321}">
                <p14:modId xmlns:p14="http://schemas.microsoft.com/office/powerpoint/2010/main" val="2637908971"/>
              </p:ext>
            </p:extLst>
          </p:nvPr>
        </p:nvGraphicFramePr>
        <p:xfrm>
          <a:off x="867508" y="1044458"/>
          <a:ext cx="3853961" cy="2470986"/>
        </p:xfrm>
        <a:graphic>
          <a:graphicData uri="http://schemas.openxmlformats.org/drawingml/2006/table">
            <a:tbl>
              <a:tblPr firstRow="1" bandRow="1">
                <a:tableStyleId>{93296810-A885-4BE3-A3E7-6D5BEEA58F35}</a:tableStyleId>
              </a:tblPr>
              <a:tblGrid>
                <a:gridCol w="1206007">
                  <a:extLst>
                    <a:ext uri="{9D8B030D-6E8A-4147-A177-3AD203B41FA5}">
                      <a16:colId xmlns:a16="http://schemas.microsoft.com/office/drawing/2014/main" val="2477720619"/>
                    </a:ext>
                  </a:extLst>
                </a:gridCol>
                <a:gridCol w="616107">
                  <a:extLst>
                    <a:ext uri="{9D8B030D-6E8A-4147-A177-3AD203B41FA5}">
                      <a16:colId xmlns:a16="http://schemas.microsoft.com/office/drawing/2014/main" val="3701810751"/>
                    </a:ext>
                  </a:extLst>
                </a:gridCol>
                <a:gridCol w="616828">
                  <a:extLst>
                    <a:ext uri="{9D8B030D-6E8A-4147-A177-3AD203B41FA5}">
                      <a16:colId xmlns:a16="http://schemas.microsoft.com/office/drawing/2014/main" val="4085953687"/>
                    </a:ext>
                  </a:extLst>
                </a:gridCol>
                <a:gridCol w="725637">
                  <a:extLst>
                    <a:ext uri="{9D8B030D-6E8A-4147-A177-3AD203B41FA5}">
                      <a16:colId xmlns:a16="http://schemas.microsoft.com/office/drawing/2014/main" val="2050169743"/>
                    </a:ext>
                  </a:extLst>
                </a:gridCol>
                <a:gridCol w="689382">
                  <a:extLst>
                    <a:ext uri="{9D8B030D-6E8A-4147-A177-3AD203B41FA5}">
                      <a16:colId xmlns:a16="http://schemas.microsoft.com/office/drawing/2014/main" val="3345642969"/>
                    </a:ext>
                  </a:extLst>
                </a:gridCol>
              </a:tblGrid>
              <a:tr h="292124">
                <a:tc>
                  <a:txBody>
                    <a:bodyPr/>
                    <a:lstStyle/>
                    <a:p>
                      <a:pPr marL="0" marR="0" algn="ctr">
                        <a:spcBef>
                          <a:spcPts val="1000"/>
                        </a:spcBef>
                        <a:spcAft>
                          <a:spcPts val="200"/>
                        </a:spcAft>
                      </a:pPr>
                      <a:r>
                        <a:rPr lang="en-US" sz="1200" b="0" dirty="0">
                          <a:effectLst/>
                          <a:latin typeface="+mj-lt"/>
                          <a:cs typeface="Times New Roman" panose="02020603050405020304" pitchFamily="18" charset="0"/>
                        </a:rPr>
                        <a:t>Model</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R2</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ctr">
                        <a:spcBef>
                          <a:spcPts val="1000"/>
                        </a:spcBef>
                        <a:spcAft>
                          <a:spcPts val="200"/>
                        </a:spcAft>
                      </a:pPr>
                      <a:r>
                        <a:rPr lang="en-US" sz="1200" b="0" dirty="0">
                          <a:effectLst/>
                          <a:latin typeface="+mj-lt"/>
                          <a:cs typeface="Times New Roman" panose="02020603050405020304" pitchFamily="18" charset="0"/>
                        </a:rPr>
                        <a:t>MSE</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ctr">
                        <a:spcBef>
                          <a:spcPts val="1000"/>
                        </a:spcBef>
                        <a:spcAft>
                          <a:spcPts val="200"/>
                        </a:spcAft>
                      </a:pPr>
                      <a:r>
                        <a:rPr lang="en-US" sz="1200" b="0" dirty="0">
                          <a:effectLst/>
                          <a:latin typeface="+mj-lt"/>
                          <a:cs typeface="Times New Roman" panose="02020603050405020304" pitchFamily="18" charset="0"/>
                        </a:rPr>
                        <a:t>RMSE</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ctr">
                        <a:spcBef>
                          <a:spcPts val="1000"/>
                        </a:spcBef>
                        <a:spcAft>
                          <a:spcPts val="200"/>
                        </a:spcAft>
                      </a:pPr>
                      <a:r>
                        <a:rPr lang="en-US" sz="1200" b="0" dirty="0">
                          <a:effectLst/>
                          <a:latin typeface="+mj-lt"/>
                          <a:cs typeface="Times New Roman" panose="02020603050405020304" pitchFamily="18" charset="0"/>
                        </a:rPr>
                        <a:t>MAE</a:t>
                      </a:r>
                      <a:endParaRPr lang="en-US" sz="1200" b="0" dirty="0">
                        <a:effectLst/>
                        <a:latin typeface="+mj-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6170530"/>
                  </a:ext>
                </a:extLst>
              </a:tr>
              <a:tr h="438186">
                <a:tc>
                  <a:txBody>
                    <a:bodyPr/>
                    <a:lstStyle/>
                    <a:p>
                      <a:pPr marL="0" marR="0" algn="ctr">
                        <a:spcBef>
                          <a:spcPts val="1000"/>
                        </a:spcBef>
                        <a:spcAft>
                          <a:spcPts val="200"/>
                        </a:spcAft>
                      </a:pPr>
                      <a:r>
                        <a:rPr lang="en-US" sz="1200" b="0" dirty="0">
                          <a:effectLst/>
                          <a:latin typeface="+mj-lt"/>
                          <a:cs typeface="Times New Roman" panose="02020603050405020304" pitchFamily="18" charset="0"/>
                        </a:rPr>
                        <a:t>Linear Regression</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0.897</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9.888</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3.145</a:t>
                      </a:r>
                      <a:endParaRPr lang="en-US" sz="1200" b="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2.234</a:t>
                      </a:r>
                      <a:endParaRPr lang="en-US" sz="1200" b="0" dirty="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271726087"/>
                  </a:ext>
                </a:extLst>
              </a:tr>
              <a:tr h="352218">
                <a:tc>
                  <a:txBody>
                    <a:bodyPr/>
                    <a:lstStyle/>
                    <a:p>
                      <a:pPr marL="0" marR="0" algn="ctr">
                        <a:spcBef>
                          <a:spcPts val="1000"/>
                        </a:spcBef>
                        <a:spcAft>
                          <a:spcPts val="200"/>
                        </a:spcAft>
                      </a:pPr>
                      <a:r>
                        <a:rPr lang="en-US" sz="1200" b="0" dirty="0">
                          <a:effectLst/>
                          <a:latin typeface="+mj-lt"/>
                          <a:cs typeface="Times New Roman" panose="02020603050405020304" pitchFamily="18" charset="0"/>
                        </a:rPr>
                        <a:t>Knn</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0.968</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3.083</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1.756</a:t>
                      </a:r>
                      <a:endParaRPr lang="en-US" sz="1200" b="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1.253</a:t>
                      </a:r>
                      <a:endParaRPr lang="en-US" sz="1200" b="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902527830"/>
                  </a:ext>
                </a:extLst>
              </a:tr>
              <a:tr h="352218">
                <a:tc>
                  <a:txBody>
                    <a:bodyPr/>
                    <a:lstStyle/>
                    <a:p>
                      <a:pPr marL="0" marR="0" algn="just">
                        <a:spcBef>
                          <a:spcPts val="1000"/>
                        </a:spcBef>
                        <a:spcAft>
                          <a:spcPts val="200"/>
                        </a:spcAft>
                      </a:pPr>
                      <a:r>
                        <a:rPr lang="en-US" sz="1200" b="0" dirty="0">
                          <a:effectLst/>
                          <a:latin typeface="+mj-lt"/>
                          <a:cs typeface="Times New Roman" panose="02020603050405020304" pitchFamily="18" charset="0"/>
                        </a:rPr>
                        <a:t>Decision Tree</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a:effectLst/>
                          <a:latin typeface="+mj-lt"/>
                          <a:cs typeface="Times New Roman" panose="02020603050405020304" pitchFamily="18" charset="0"/>
                        </a:rPr>
                        <a:t>1.000</a:t>
                      </a:r>
                      <a:endParaRPr lang="en-US" sz="1200" b="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0.000</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0.000</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0.000</a:t>
                      </a:r>
                      <a:endParaRPr lang="en-US" sz="1200" b="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923891008"/>
                  </a:ext>
                </a:extLst>
              </a:tr>
              <a:tr h="352218">
                <a:tc>
                  <a:txBody>
                    <a:bodyPr/>
                    <a:lstStyle/>
                    <a:p>
                      <a:pPr marL="0" marR="0" algn="ctr">
                        <a:spcBef>
                          <a:spcPts val="1000"/>
                        </a:spcBef>
                        <a:spcAft>
                          <a:spcPts val="200"/>
                        </a:spcAft>
                      </a:pPr>
                      <a:r>
                        <a:rPr lang="en-US" sz="1200" b="0" dirty="0">
                          <a:effectLst/>
                          <a:latin typeface="+mj-lt"/>
                          <a:cs typeface="Times New Roman" panose="02020603050405020304" pitchFamily="18" charset="0"/>
                        </a:rPr>
                        <a:t>Random Forest</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0.997</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0.300</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0.548</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0.282</a:t>
                      </a:r>
                      <a:endParaRPr lang="en-US" sz="1200" b="0" dirty="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733633422"/>
                  </a:ext>
                </a:extLst>
              </a:tr>
              <a:tr h="560026">
                <a:tc>
                  <a:txBody>
                    <a:bodyPr/>
                    <a:lstStyle/>
                    <a:p>
                      <a:pPr algn="ctr"/>
                      <a:r>
                        <a:rPr lang="en-US" sz="1200" b="0" dirty="0">
                          <a:latin typeface="+mj-lt"/>
                          <a:cs typeface="Times New Roman" panose="02020603050405020304" pitchFamily="18" charset="0"/>
                        </a:rPr>
                        <a:t>Multioutput</a:t>
                      </a:r>
                    </a:p>
                    <a:p>
                      <a:pPr algn="ctr"/>
                      <a:r>
                        <a:rPr lang="en-US" sz="1200" b="0" dirty="0">
                          <a:latin typeface="+mj-lt"/>
                          <a:cs typeface="Times New Roman" panose="02020603050405020304" pitchFamily="18" charset="0"/>
                        </a:rPr>
                        <a:t>SVR</a:t>
                      </a: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0.994</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0.562</a:t>
                      </a:r>
                      <a:endParaRPr lang="en-US" sz="1200" b="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0.750</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0.376</a:t>
                      </a:r>
                      <a:endParaRPr lang="en-US" sz="1200" b="0" dirty="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314209124"/>
                  </a:ext>
                </a:extLst>
              </a:tr>
            </a:tbl>
          </a:graphicData>
        </a:graphic>
      </p:graphicFrame>
      <p:graphicFrame>
        <p:nvGraphicFramePr>
          <p:cNvPr id="9" name="Table 8">
            <a:extLst>
              <a:ext uri="{FF2B5EF4-FFF2-40B4-BE49-F238E27FC236}">
                <a16:creationId xmlns:a16="http://schemas.microsoft.com/office/drawing/2014/main" id="{A7875A97-591F-269B-EA60-22F56C5C6BB2}"/>
              </a:ext>
            </a:extLst>
          </p:cNvPr>
          <p:cNvGraphicFramePr>
            <a:graphicFrameLocks noGrp="1"/>
          </p:cNvGraphicFramePr>
          <p:nvPr>
            <p:extLst>
              <p:ext uri="{D42A27DB-BD31-4B8C-83A1-F6EECF244321}">
                <p14:modId xmlns:p14="http://schemas.microsoft.com/office/powerpoint/2010/main" val="3920829455"/>
              </p:ext>
            </p:extLst>
          </p:nvPr>
        </p:nvGraphicFramePr>
        <p:xfrm>
          <a:off x="5926015" y="997364"/>
          <a:ext cx="4226170" cy="2533347"/>
        </p:xfrm>
        <a:graphic>
          <a:graphicData uri="http://schemas.openxmlformats.org/drawingml/2006/table">
            <a:tbl>
              <a:tblPr firstRow="1" bandRow="1"/>
              <a:tblGrid>
                <a:gridCol w="1291842">
                  <a:extLst>
                    <a:ext uri="{9D8B030D-6E8A-4147-A177-3AD203B41FA5}">
                      <a16:colId xmlns:a16="http://schemas.microsoft.com/office/drawing/2014/main" val="2708203709"/>
                    </a:ext>
                  </a:extLst>
                </a:gridCol>
                <a:gridCol w="590557">
                  <a:extLst>
                    <a:ext uri="{9D8B030D-6E8A-4147-A177-3AD203B41FA5}">
                      <a16:colId xmlns:a16="http://schemas.microsoft.com/office/drawing/2014/main" val="3134305154"/>
                    </a:ext>
                  </a:extLst>
                </a:gridCol>
                <a:gridCol w="627466">
                  <a:extLst>
                    <a:ext uri="{9D8B030D-6E8A-4147-A177-3AD203B41FA5}">
                      <a16:colId xmlns:a16="http://schemas.microsoft.com/office/drawing/2014/main" val="710613105"/>
                    </a:ext>
                  </a:extLst>
                </a:gridCol>
                <a:gridCol w="744347">
                  <a:extLst>
                    <a:ext uri="{9D8B030D-6E8A-4147-A177-3AD203B41FA5}">
                      <a16:colId xmlns:a16="http://schemas.microsoft.com/office/drawing/2014/main" val="329367484"/>
                    </a:ext>
                  </a:extLst>
                </a:gridCol>
                <a:gridCol w="971958">
                  <a:extLst>
                    <a:ext uri="{9D8B030D-6E8A-4147-A177-3AD203B41FA5}">
                      <a16:colId xmlns:a16="http://schemas.microsoft.com/office/drawing/2014/main" val="1150724917"/>
                    </a:ext>
                  </a:extLst>
                </a:gridCol>
              </a:tblGrid>
              <a:tr h="478368">
                <a:tc>
                  <a:txBody>
                    <a:bodyPr/>
                    <a:lstStyle/>
                    <a:p>
                      <a:pPr marL="0" marR="0" algn="ctr">
                        <a:spcBef>
                          <a:spcPts val="1000"/>
                        </a:spcBef>
                        <a:spcAft>
                          <a:spcPts val="200"/>
                        </a:spcAft>
                      </a:pPr>
                      <a:r>
                        <a:rPr lang="en-US" sz="1200" b="0" dirty="0">
                          <a:solidFill>
                            <a:schemeClr val="bg1"/>
                          </a:solidFill>
                          <a:effectLst/>
                          <a:latin typeface="+mn-lt"/>
                          <a:cs typeface="Times New Roman" panose="02020603050405020304" pitchFamily="18" charset="0"/>
                        </a:rPr>
                        <a:t>Model</a:t>
                      </a:r>
                      <a:endParaRPr lang="en-US" sz="1200" b="0" dirty="0">
                        <a:solidFill>
                          <a:schemeClr val="bg1"/>
                        </a:solidFill>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tc>
                  <a:txBody>
                    <a:bodyPr/>
                    <a:lstStyle/>
                    <a:p>
                      <a:pPr marL="0" marR="0" algn="just">
                        <a:spcBef>
                          <a:spcPts val="1000"/>
                        </a:spcBef>
                        <a:spcAft>
                          <a:spcPts val="200"/>
                        </a:spcAft>
                      </a:pPr>
                      <a:r>
                        <a:rPr lang="en-US" sz="1200" b="0" dirty="0">
                          <a:solidFill>
                            <a:schemeClr val="bg1"/>
                          </a:solidFill>
                          <a:effectLst/>
                          <a:latin typeface="+mn-lt"/>
                          <a:ea typeface="Calibri" panose="020F0502020204030204" pitchFamily="34" charset="0"/>
                          <a:cs typeface="Arial" panose="020B0604020202020204" pitchFamily="34" charset="0"/>
                        </a:rPr>
                        <a:t>R2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tc>
                  <a:txBody>
                    <a:bodyPr/>
                    <a:lstStyle/>
                    <a:p>
                      <a:pPr marL="0" marR="0" algn="just">
                        <a:spcBef>
                          <a:spcPts val="1000"/>
                        </a:spcBef>
                        <a:spcAft>
                          <a:spcPts val="200"/>
                        </a:spcAft>
                      </a:pPr>
                      <a:r>
                        <a:rPr lang="en-US" sz="1200" b="0" dirty="0">
                          <a:solidFill>
                            <a:schemeClr val="bg1"/>
                          </a:solidFill>
                          <a:effectLst/>
                          <a:latin typeface="+mn-lt"/>
                          <a:ea typeface="Calibri" panose="020F0502020204030204" pitchFamily="34" charset="0"/>
                          <a:cs typeface="Arial" panose="020B0604020202020204" pitchFamily="34" charset="0"/>
                        </a:rPr>
                        <a:t>MSE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tc>
                  <a:txBody>
                    <a:bodyPr/>
                    <a:lstStyle/>
                    <a:p>
                      <a:pPr marL="0" marR="0" algn="just">
                        <a:spcBef>
                          <a:spcPts val="1000"/>
                        </a:spcBef>
                        <a:spcAft>
                          <a:spcPts val="200"/>
                        </a:spcAft>
                      </a:pPr>
                      <a:r>
                        <a:rPr lang="en-US" sz="1200" b="0" dirty="0">
                          <a:solidFill>
                            <a:schemeClr val="bg1"/>
                          </a:solidFill>
                          <a:effectLst/>
                          <a:latin typeface="+mn-lt"/>
                          <a:ea typeface="Calibri" panose="020F0502020204030204" pitchFamily="34" charset="0"/>
                          <a:cs typeface="Arial" panose="020B0604020202020204" pitchFamily="34" charset="0"/>
                        </a:rPr>
                        <a:t>RMSE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tc>
                  <a:txBody>
                    <a:bodyPr/>
                    <a:lstStyle/>
                    <a:p>
                      <a:pPr marL="0" marR="0" algn="just">
                        <a:spcBef>
                          <a:spcPts val="1000"/>
                        </a:spcBef>
                        <a:spcAft>
                          <a:spcPts val="200"/>
                        </a:spcAft>
                      </a:pPr>
                      <a:r>
                        <a:rPr lang="en-US" sz="1200" b="0" dirty="0">
                          <a:solidFill>
                            <a:schemeClr val="bg1"/>
                          </a:solidFill>
                          <a:effectLst/>
                          <a:latin typeface="+mn-lt"/>
                          <a:ea typeface="Calibri" panose="020F0502020204030204" pitchFamily="34" charset="0"/>
                          <a:cs typeface="Arial" panose="020B0604020202020204" pitchFamily="34" charset="0"/>
                        </a:rPr>
                        <a:t>MAE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extLst>
                  <a:ext uri="{0D108BD9-81ED-4DB2-BD59-A6C34878D82A}">
                    <a16:rowId xmlns:a16="http://schemas.microsoft.com/office/drawing/2014/main" val="1432967052"/>
                  </a:ext>
                </a:extLst>
              </a:tr>
              <a:tr h="422089">
                <a:tc>
                  <a:txBody>
                    <a:bodyPr/>
                    <a:lstStyle/>
                    <a:p>
                      <a:pPr marL="0" marR="0" algn="ctr">
                        <a:spcBef>
                          <a:spcPts val="1000"/>
                        </a:spcBef>
                        <a:spcAft>
                          <a:spcPts val="200"/>
                        </a:spcAft>
                      </a:pPr>
                      <a:r>
                        <a:rPr lang="en-US" sz="1200" b="0" dirty="0">
                          <a:effectLst/>
                          <a:latin typeface="+mn-lt"/>
                          <a:cs typeface="Times New Roman" panose="02020603050405020304" pitchFamily="18" charset="0"/>
                        </a:rPr>
                        <a:t>Linear Regression</a:t>
                      </a:r>
                      <a:endParaRPr lang="en-US" sz="1200" b="0" dirty="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0.897</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a:solidFill>
                            <a:srgbClr val="000000"/>
                          </a:solidFill>
                          <a:effectLst/>
                          <a:latin typeface="+mn-lt"/>
                          <a:ea typeface="Calibri" panose="020F0502020204030204" pitchFamily="34" charset="0"/>
                          <a:cs typeface="Arial" panose="020B0604020202020204" pitchFamily="34" charset="0"/>
                        </a:rPr>
                        <a:t>9.895</a:t>
                      </a:r>
                      <a:endParaRPr lang="en-US" sz="1200" b="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a:solidFill>
                            <a:srgbClr val="000000"/>
                          </a:solidFill>
                          <a:effectLst/>
                          <a:latin typeface="+mn-lt"/>
                          <a:ea typeface="Calibri" panose="020F0502020204030204" pitchFamily="34" charset="0"/>
                          <a:cs typeface="Arial" panose="020B0604020202020204" pitchFamily="34" charset="0"/>
                        </a:rPr>
                        <a:t>3.146</a:t>
                      </a:r>
                      <a:endParaRPr lang="en-US" sz="1200" b="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a:solidFill>
                            <a:srgbClr val="000000"/>
                          </a:solidFill>
                          <a:effectLst/>
                          <a:latin typeface="+mn-lt"/>
                          <a:ea typeface="Calibri" panose="020F0502020204030204" pitchFamily="34" charset="0"/>
                          <a:cs typeface="Arial" panose="020B0604020202020204" pitchFamily="34" charset="0"/>
                        </a:rPr>
                        <a:t>2.235</a:t>
                      </a:r>
                      <a:endParaRPr lang="en-US" sz="1200" b="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extLst>
                  <a:ext uri="{0D108BD9-81ED-4DB2-BD59-A6C34878D82A}">
                    <a16:rowId xmlns:a16="http://schemas.microsoft.com/office/drawing/2014/main" val="901335276"/>
                  </a:ext>
                </a:extLst>
              </a:tr>
              <a:tr h="374454">
                <a:tc>
                  <a:txBody>
                    <a:bodyPr/>
                    <a:lstStyle/>
                    <a:p>
                      <a:pPr marL="0" marR="0" algn="ctr">
                        <a:spcBef>
                          <a:spcPts val="1000"/>
                        </a:spcBef>
                        <a:spcAft>
                          <a:spcPts val="200"/>
                        </a:spcAft>
                      </a:pPr>
                      <a:r>
                        <a:rPr lang="en-US" sz="1200" b="0" dirty="0">
                          <a:effectLst/>
                          <a:latin typeface="+mn-lt"/>
                          <a:cs typeface="Times New Roman" panose="02020603050405020304" pitchFamily="18" charset="0"/>
                        </a:rPr>
                        <a:t>Knn</a:t>
                      </a:r>
                      <a:endParaRPr lang="en-US" sz="1200" b="0" dirty="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just">
                        <a:spcBef>
                          <a:spcPts val="1000"/>
                        </a:spcBef>
                        <a:spcAft>
                          <a:spcPts val="200"/>
                        </a:spcAft>
                      </a:pPr>
                      <a:r>
                        <a:rPr lang="en-US" sz="1200" b="0">
                          <a:solidFill>
                            <a:srgbClr val="000000"/>
                          </a:solidFill>
                          <a:effectLst/>
                          <a:latin typeface="+mn-lt"/>
                          <a:ea typeface="Calibri" panose="020F0502020204030204" pitchFamily="34" charset="0"/>
                          <a:cs typeface="Arial" panose="020B0604020202020204" pitchFamily="34" charset="0"/>
                        </a:rPr>
                        <a:t>0.929</a:t>
                      </a:r>
                      <a:endParaRPr lang="en-US" sz="1200" b="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6.901</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2.627</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just">
                        <a:spcBef>
                          <a:spcPts val="1000"/>
                        </a:spcBef>
                        <a:spcAft>
                          <a:spcPts val="200"/>
                        </a:spcAft>
                      </a:pPr>
                      <a:r>
                        <a:rPr lang="en-US" sz="1200" b="0">
                          <a:solidFill>
                            <a:srgbClr val="000000"/>
                          </a:solidFill>
                          <a:effectLst/>
                          <a:latin typeface="+mn-lt"/>
                          <a:ea typeface="Calibri" panose="020F0502020204030204" pitchFamily="34" charset="0"/>
                          <a:cs typeface="Arial" panose="020B0604020202020204" pitchFamily="34" charset="0"/>
                        </a:rPr>
                        <a:t>1.791</a:t>
                      </a:r>
                      <a:endParaRPr lang="en-US" sz="1200" b="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extLst>
                  <a:ext uri="{0D108BD9-81ED-4DB2-BD59-A6C34878D82A}">
                    <a16:rowId xmlns:a16="http://schemas.microsoft.com/office/drawing/2014/main" val="471710065"/>
                  </a:ext>
                </a:extLst>
              </a:tr>
              <a:tr h="374454">
                <a:tc>
                  <a:txBody>
                    <a:bodyPr/>
                    <a:lstStyle/>
                    <a:p>
                      <a:pPr marL="0" marR="0" algn="just">
                        <a:spcBef>
                          <a:spcPts val="1000"/>
                        </a:spcBef>
                        <a:spcAft>
                          <a:spcPts val="200"/>
                        </a:spcAft>
                      </a:pPr>
                      <a:r>
                        <a:rPr lang="en-US" sz="1200" b="0" dirty="0">
                          <a:effectLst/>
                          <a:latin typeface="+mn-lt"/>
                          <a:cs typeface="Times New Roman" panose="02020603050405020304" pitchFamily="18" charset="0"/>
                        </a:rPr>
                        <a:t>Decision Tree</a:t>
                      </a:r>
                      <a:endParaRPr lang="en-US" sz="1200" b="0" dirty="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a:solidFill>
                            <a:srgbClr val="000000"/>
                          </a:solidFill>
                          <a:effectLst/>
                          <a:latin typeface="+mn-lt"/>
                          <a:ea typeface="Calibri" panose="020F0502020204030204" pitchFamily="34" charset="0"/>
                          <a:cs typeface="Arial" panose="020B0604020202020204" pitchFamily="34" charset="0"/>
                        </a:rPr>
                        <a:t>1.000</a:t>
                      </a:r>
                      <a:endParaRPr lang="en-US" sz="1200" b="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0.000</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0.000</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a:solidFill>
                            <a:srgbClr val="000000"/>
                          </a:solidFill>
                          <a:effectLst/>
                          <a:latin typeface="+mn-lt"/>
                          <a:ea typeface="Calibri" panose="020F0502020204030204" pitchFamily="34" charset="0"/>
                          <a:cs typeface="Arial" panose="020B0604020202020204" pitchFamily="34" charset="0"/>
                        </a:rPr>
                        <a:t>0.000</a:t>
                      </a:r>
                      <a:endParaRPr lang="en-US" sz="1200" b="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extLst>
                  <a:ext uri="{0D108BD9-81ED-4DB2-BD59-A6C34878D82A}">
                    <a16:rowId xmlns:a16="http://schemas.microsoft.com/office/drawing/2014/main" val="1388228799"/>
                  </a:ext>
                </a:extLst>
              </a:tr>
              <a:tr h="391671">
                <a:tc>
                  <a:txBody>
                    <a:bodyPr/>
                    <a:lstStyle/>
                    <a:p>
                      <a:pPr marL="0" marR="0" algn="ctr">
                        <a:spcBef>
                          <a:spcPts val="1000"/>
                        </a:spcBef>
                        <a:spcAft>
                          <a:spcPts val="200"/>
                        </a:spcAft>
                      </a:pPr>
                      <a:r>
                        <a:rPr lang="en-US" sz="1200" b="0" dirty="0">
                          <a:effectLst/>
                          <a:latin typeface="+mn-lt"/>
                          <a:cs typeface="Times New Roman" panose="02020603050405020304" pitchFamily="18" charset="0"/>
                        </a:rPr>
                        <a:t>Random Forest</a:t>
                      </a:r>
                      <a:endParaRPr lang="en-US" sz="1200" b="0" dirty="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0.997</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0.305</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0.552</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0.287</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extLst>
                  <a:ext uri="{0D108BD9-81ED-4DB2-BD59-A6C34878D82A}">
                    <a16:rowId xmlns:a16="http://schemas.microsoft.com/office/drawing/2014/main" val="582238491"/>
                  </a:ext>
                </a:extLst>
              </a:tr>
              <a:tr h="320378">
                <a:tc>
                  <a:txBody>
                    <a:bodyPr/>
                    <a:lstStyle/>
                    <a:p>
                      <a:pPr algn="ctr"/>
                      <a:r>
                        <a:rPr lang="en-US" sz="1200" b="0" dirty="0">
                          <a:latin typeface="+mn-lt"/>
                          <a:cs typeface="Times New Roman" panose="02020603050405020304" pitchFamily="18" charset="0"/>
                        </a:rPr>
                        <a:t>Multioutput</a:t>
                      </a:r>
                    </a:p>
                    <a:p>
                      <a:pPr algn="ctr"/>
                      <a:r>
                        <a:rPr lang="en-US" sz="1200" b="0" dirty="0">
                          <a:latin typeface="+mn-lt"/>
                          <a:cs typeface="Times New Roman" panose="02020603050405020304" pitchFamily="18" charset="0"/>
                        </a:rPr>
                        <a:t>SVR</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a:solidFill>
                            <a:srgbClr val="000000"/>
                          </a:solidFill>
                          <a:effectLst/>
                          <a:latin typeface="+mn-lt"/>
                          <a:ea typeface="Calibri" panose="020F0502020204030204" pitchFamily="34" charset="0"/>
                          <a:cs typeface="Arial" panose="020B0604020202020204" pitchFamily="34" charset="0"/>
                        </a:rPr>
                        <a:t>0.910</a:t>
                      </a:r>
                      <a:endParaRPr lang="en-US" sz="1200" b="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a:solidFill>
                            <a:srgbClr val="000000"/>
                          </a:solidFill>
                          <a:effectLst/>
                          <a:latin typeface="+mn-lt"/>
                          <a:ea typeface="Calibri" panose="020F0502020204030204" pitchFamily="34" charset="0"/>
                          <a:cs typeface="Arial" panose="020B0604020202020204" pitchFamily="34" charset="0"/>
                        </a:rPr>
                        <a:t>8.625</a:t>
                      </a:r>
                      <a:endParaRPr lang="en-US" sz="1200" b="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2.937</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just">
                        <a:spcBef>
                          <a:spcPts val="1000"/>
                        </a:spcBef>
                        <a:spcAft>
                          <a:spcPts val="200"/>
                        </a:spcAft>
                      </a:pPr>
                      <a:r>
                        <a:rPr lang="en-US" sz="1200" b="0" dirty="0">
                          <a:solidFill>
                            <a:srgbClr val="000000"/>
                          </a:solidFill>
                          <a:effectLst/>
                          <a:latin typeface="+mn-lt"/>
                          <a:ea typeface="Calibri" panose="020F0502020204030204" pitchFamily="34" charset="0"/>
                          <a:cs typeface="Arial" panose="020B0604020202020204" pitchFamily="34" charset="0"/>
                        </a:rPr>
                        <a:t>1.821</a:t>
                      </a:r>
                      <a:endParaRPr lang="en-US" sz="1200" b="0" dirty="0">
                        <a:effectLst/>
                        <a:latin typeface="+mn-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extLst>
                  <a:ext uri="{0D108BD9-81ED-4DB2-BD59-A6C34878D82A}">
                    <a16:rowId xmlns:a16="http://schemas.microsoft.com/office/drawing/2014/main" val="3781706165"/>
                  </a:ext>
                </a:extLst>
              </a:tr>
            </a:tbl>
          </a:graphicData>
        </a:graphic>
      </p:graphicFrame>
      <p:pic>
        <p:nvPicPr>
          <p:cNvPr id="6" name="Audio 5">
            <a:hlinkClick r:id="" action="ppaction://media"/>
            <a:extLst>
              <a:ext uri="{FF2B5EF4-FFF2-40B4-BE49-F238E27FC236}">
                <a16:creationId xmlns:a16="http://schemas.microsoft.com/office/drawing/2014/main" id="{623A85A4-1F82-C370-C784-F66E2E96568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0732949"/>
      </p:ext>
    </p:extLst>
  </p:cSld>
  <p:clrMapOvr>
    <a:masterClrMapping/>
  </p:clrMapOvr>
  <mc:AlternateContent xmlns:mc="http://schemas.openxmlformats.org/markup-compatibility/2006">
    <mc:Choice xmlns:p14="http://schemas.microsoft.com/office/powerpoint/2010/main" Requires="p14">
      <p:transition spd="slow" p14:dur="2000" advTm="38991"/>
    </mc:Choice>
    <mc:Fallback>
      <p:transition spd="slow" advTm="38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B65C7B5D-9866-D16E-B1FF-64E3A46FD576}"/>
              </a:ext>
            </a:extLst>
          </p:cNvPr>
          <p:cNvGraphicFramePr>
            <a:graphicFrameLocks/>
          </p:cNvGraphicFramePr>
          <p:nvPr>
            <p:extLst>
              <p:ext uri="{D42A27DB-BD31-4B8C-83A1-F6EECF244321}">
                <p14:modId xmlns:p14="http://schemas.microsoft.com/office/powerpoint/2010/main" val="4293014482"/>
              </p:ext>
            </p:extLst>
          </p:nvPr>
        </p:nvGraphicFramePr>
        <p:xfrm>
          <a:off x="82061" y="980457"/>
          <a:ext cx="6494584" cy="2644758"/>
        </p:xfrm>
        <a:graphic>
          <a:graphicData uri="http://schemas.openxmlformats.org/drawingml/2006/table">
            <a:tbl>
              <a:tblPr firstRow="1" bandRow="1">
                <a:tableStyleId>{93296810-A885-4BE3-A3E7-6D5BEEA58F35}</a:tableStyleId>
              </a:tblPr>
              <a:tblGrid>
                <a:gridCol w="1582130">
                  <a:extLst>
                    <a:ext uri="{9D8B030D-6E8A-4147-A177-3AD203B41FA5}">
                      <a16:colId xmlns:a16="http://schemas.microsoft.com/office/drawing/2014/main" val="3238442072"/>
                    </a:ext>
                  </a:extLst>
                </a:gridCol>
                <a:gridCol w="1446461">
                  <a:extLst>
                    <a:ext uri="{9D8B030D-6E8A-4147-A177-3AD203B41FA5}">
                      <a16:colId xmlns:a16="http://schemas.microsoft.com/office/drawing/2014/main" val="2955341648"/>
                    </a:ext>
                  </a:extLst>
                </a:gridCol>
                <a:gridCol w="1600115">
                  <a:extLst>
                    <a:ext uri="{9D8B030D-6E8A-4147-A177-3AD203B41FA5}">
                      <a16:colId xmlns:a16="http://schemas.microsoft.com/office/drawing/2014/main" val="914456605"/>
                    </a:ext>
                  </a:extLst>
                </a:gridCol>
                <a:gridCol w="1865878">
                  <a:extLst>
                    <a:ext uri="{9D8B030D-6E8A-4147-A177-3AD203B41FA5}">
                      <a16:colId xmlns:a16="http://schemas.microsoft.com/office/drawing/2014/main" val="2315345665"/>
                    </a:ext>
                  </a:extLst>
                </a:gridCol>
              </a:tblGrid>
              <a:tr h="331896">
                <a:tc>
                  <a:txBody>
                    <a:bodyPr/>
                    <a:lstStyle/>
                    <a:p>
                      <a:pPr algn="ctr"/>
                      <a:r>
                        <a:rPr lang="en-US" sz="1600" dirty="0"/>
                        <a:t>Model</a:t>
                      </a:r>
                    </a:p>
                  </a:txBody>
                  <a:tcPr/>
                </a:tc>
                <a:tc>
                  <a:txBody>
                    <a:bodyPr/>
                    <a:lstStyle/>
                    <a:p>
                      <a:pPr algn="ctr"/>
                      <a:r>
                        <a:rPr lang="en-US" sz="1400" dirty="0"/>
                        <a:t>R2_MO</a:t>
                      </a:r>
                    </a:p>
                  </a:txBody>
                  <a:tcPr/>
                </a:tc>
                <a:tc>
                  <a:txBody>
                    <a:bodyPr/>
                    <a:lstStyle/>
                    <a:p>
                      <a:pPr algn="ctr"/>
                      <a:r>
                        <a:rPr lang="en-US" sz="1400" dirty="0"/>
                        <a:t>R2_SO_HL</a:t>
                      </a:r>
                    </a:p>
                  </a:txBody>
                  <a:tcPr/>
                </a:tc>
                <a:tc>
                  <a:txBody>
                    <a:bodyPr/>
                    <a:lstStyle/>
                    <a:p>
                      <a:pPr algn="ctr"/>
                      <a:r>
                        <a:rPr lang="en-US" sz="1400" dirty="0"/>
                        <a:t>R2_SO_CL</a:t>
                      </a:r>
                    </a:p>
                  </a:txBody>
                  <a:tcPr/>
                </a:tc>
                <a:extLst>
                  <a:ext uri="{0D108BD9-81ED-4DB2-BD59-A6C34878D82A}">
                    <a16:rowId xmlns:a16="http://schemas.microsoft.com/office/drawing/2014/main" val="31122457"/>
                  </a:ext>
                </a:extLst>
              </a:tr>
              <a:tr h="414870">
                <a:tc>
                  <a:txBody>
                    <a:bodyPr/>
                    <a:lstStyle/>
                    <a:p>
                      <a:pPr algn="ctr"/>
                      <a:r>
                        <a:rPr lang="en-US" sz="1200" dirty="0"/>
                        <a:t>Linear Regression</a:t>
                      </a:r>
                    </a:p>
                  </a:txBody>
                  <a:tcPr/>
                </a:tc>
                <a:tc>
                  <a:txBody>
                    <a:bodyPr/>
                    <a:lstStyle/>
                    <a:p>
                      <a:pPr algn="ctr" fontAlgn="ctr"/>
                      <a:r>
                        <a:rPr lang="en-US" sz="1200" dirty="0">
                          <a:effectLst/>
                        </a:rPr>
                        <a:t>0.897</a:t>
                      </a:r>
                    </a:p>
                  </a:txBody>
                  <a:tcPr anchor="ctr"/>
                </a:tc>
                <a:tc>
                  <a:txBody>
                    <a:bodyPr/>
                    <a:lstStyle/>
                    <a:p>
                      <a:pPr algn="ctr" fontAlgn="ctr"/>
                      <a:r>
                        <a:rPr lang="en-US" sz="1200" dirty="0">
                          <a:effectLst/>
                        </a:rPr>
                        <a:t>0.918</a:t>
                      </a:r>
                    </a:p>
                  </a:txBody>
                  <a:tcPr anchor="ctr"/>
                </a:tc>
                <a:tc>
                  <a:txBody>
                    <a:bodyPr/>
                    <a:lstStyle/>
                    <a:p>
                      <a:pPr algn="ctr" fontAlgn="ctr"/>
                      <a:r>
                        <a:rPr lang="en-US" sz="1200" dirty="0">
                          <a:effectLst/>
                        </a:rPr>
                        <a:t>0.885</a:t>
                      </a:r>
                    </a:p>
                  </a:txBody>
                  <a:tcPr anchor="ctr"/>
                </a:tc>
                <a:extLst>
                  <a:ext uri="{0D108BD9-81ED-4DB2-BD59-A6C34878D82A}">
                    <a16:rowId xmlns:a16="http://schemas.microsoft.com/office/drawing/2014/main" val="1805353513"/>
                  </a:ext>
                </a:extLst>
              </a:tr>
              <a:tr h="261594">
                <a:tc>
                  <a:txBody>
                    <a:bodyPr/>
                    <a:lstStyle/>
                    <a:p>
                      <a:pPr algn="ctr"/>
                      <a:r>
                        <a:rPr lang="en-US" sz="1200" dirty="0"/>
                        <a:t>Knn</a:t>
                      </a:r>
                    </a:p>
                  </a:txBody>
                  <a:tcPr/>
                </a:tc>
                <a:tc>
                  <a:txBody>
                    <a:bodyPr/>
                    <a:lstStyle/>
                    <a:p>
                      <a:pPr algn="ctr" fontAlgn="ctr"/>
                      <a:r>
                        <a:rPr lang="en-US" sz="1200" dirty="0">
                          <a:effectLst/>
                        </a:rPr>
                        <a:t>0.968</a:t>
                      </a:r>
                    </a:p>
                  </a:txBody>
                  <a:tcPr anchor="ctr"/>
                </a:tc>
                <a:tc>
                  <a:txBody>
                    <a:bodyPr/>
                    <a:lstStyle/>
                    <a:p>
                      <a:pPr algn="ctr" fontAlgn="ctr"/>
                      <a:r>
                        <a:rPr lang="en-US" sz="1200" dirty="0">
                          <a:effectLst/>
                        </a:rPr>
                        <a:t>0.946</a:t>
                      </a:r>
                    </a:p>
                  </a:txBody>
                  <a:tcPr anchor="ctr"/>
                </a:tc>
                <a:tc>
                  <a:txBody>
                    <a:bodyPr/>
                    <a:lstStyle/>
                    <a:p>
                      <a:pPr algn="ctr" fontAlgn="ctr"/>
                      <a:r>
                        <a:rPr lang="en-US" sz="1200" dirty="0">
                          <a:effectLst/>
                        </a:rPr>
                        <a:t>0.927</a:t>
                      </a:r>
                    </a:p>
                  </a:txBody>
                  <a:tcPr anchor="ctr"/>
                </a:tc>
                <a:extLst>
                  <a:ext uri="{0D108BD9-81ED-4DB2-BD59-A6C34878D82A}">
                    <a16:rowId xmlns:a16="http://schemas.microsoft.com/office/drawing/2014/main" val="4233599877"/>
                  </a:ext>
                </a:extLst>
              </a:tr>
              <a:tr h="387696">
                <a:tc>
                  <a:txBody>
                    <a:bodyPr/>
                    <a:lstStyle/>
                    <a:p>
                      <a:pPr algn="ctr"/>
                      <a:r>
                        <a:rPr lang="en-US" sz="1200" dirty="0"/>
                        <a:t>Decision Tree</a:t>
                      </a:r>
                    </a:p>
                  </a:txBody>
                  <a:tcPr/>
                </a:tc>
                <a:tc>
                  <a:txBody>
                    <a:bodyPr/>
                    <a:lstStyle/>
                    <a:p>
                      <a:pPr algn="ctr" fontAlgn="ctr"/>
                      <a:r>
                        <a:rPr lang="en-US" sz="1200" dirty="0">
                          <a:effectLst/>
                        </a:rPr>
                        <a:t>1.000</a:t>
                      </a:r>
                    </a:p>
                  </a:txBody>
                  <a:tcPr anchor="ctr"/>
                </a:tc>
                <a:tc>
                  <a:txBody>
                    <a:bodyPr/>
                    <a:lstStyle/>
                    <a:p>
                      <a:pPr algn="ctr" fontAlgn="ctr"/>
                      <a:r>
                        <a:rPr lang="en-US" sz="1200" dirty="0">
                          <a:effectLst/>
                        </a:rPr>
                        <a:t>1.000</a:t>
                      </a:r>
                    </a:p>
                  </a:txBody>
                  <a:tcPr anchor="ctr"/>
                </a:tc>
                <a:tc>
                  <a:txBody>
                    <a:bodyPr/>
                    <a:lstStyle/>
                    <a:p>
                      <a:pPr algn="ctr" fontAlgn="ctr"/>
                      <a:r>
                        <a:rPr lang="en-US" sz="1200" dirty="0">
                          <a:effectLst/>
                        </a:rPr>
                        <a:t>1.000</a:t>
                      </a:r>
                    </a:p>
                  </a:txBody>
                  <a:tcPr anchor="ctr"/>
                </a:tc>
                <a:extLst>
                  <a:ext uri="{0D108BD9-81ED-4DB2-BD59-A6C34878D82A}">
                    <a16:rowId xmlns:a16="http://schemas.microsoft.com/office/drawing/2014/main" val="1307794928"/>
                  </a:ext>
                </a:extLst>
              </a:tr>
              <a:tr h="387696">
                <a:tc>
                  <a:txBody>
                    <a:bodyPr/>
                    <a:lstStyle/>
                    <a:p>
                      <a:pPr algn="ctr"/>
                      <a:r>
                        <a:rPr lang="en-US" sz="1200" dirty="0"/>
                        <a:t>Random Forest</a:t>
                      </a:r>
                    </a:p>
                  </a:txBody>
                  <a:tcPr/>
                </a:tc>
                <a:tc>
                  <a:txBody>
                    <a:bodyPr/>
                    <a:lstStyle/>
                    <a:p>
                      <a:pPr algn="ctr" fontAlgn="ctr"/>
                      <a:r>
                        <a:rPr lang="en-US" sz="1200">
                          <a:effectLst/>
                        </a:rPr>
                        <a:t>0.997</a:t>
                      </a:r>
                    </a:p>
                  </a:txBody>
                  <a:tcPr anchor="ctr"/>
                </a:tc>
                <a:tc>
                  <a:txBody>
                    <a:bodyPr/>
                    <a:lstStyle/>
                    <a:p>
                      <a:pPr algn="ctr" fontAlgn="ctr"/>
                      <a:r>
                        <a:rPr lang="en-US" sz="1200" dirty="0">
                          <a:effectLst/>
                        </a:rPr>
                        <a:t>0.999</a:t>
                      </a:r>
                    </a:p>
                  </a:txBody>
                  <a:tcPr anchor="ctr"/>
                </a:tc>
                <a:tc>
                  <a:txBody>
                    <a:bodyPr/>
                    <a:lstStyle/>
                    <a:p>
                      <a:pPr algn="ctr" fontAlgn="ctr"/>
                      <a:r>
                        <a:rPr lang="en-US" sz="1200" dirty="0">
                          <a:effectLst/>
                        </a:rPr>
                        <a:t>0.995</a:t>
                      </a:r>
                    </a:p>
                  </a:txBody>
                  <a:tcPr anchor="ctr"/>
                </a:tc>
                <a:extLst>
                  <a:ext uri="{0D108BD9-81ED-4DB2-BD59-A6C34878D82A}">
                    <a16:rowId xmlns:a16="http://schemas.microsoft.com/office/drawing/2014/main" val="3948856564"/>
                  </a:ext>
                </a:extLst>
              </a:tr>
              <a:tr h="414870">
                <a:tc>
                  <a:txBody>
                    <a:bodyPr/>
                    <a:lstStyle/>
                    <a:p>
                      <a:pPr algn="ctr"/>
                      <a:r>
                        <a:rPr lang="en-US" sz="1200" dirty="0"/>
                        <a:t>Multioutput</a:t>
                      </a:r>
                    </a:p>
                    <a:p>
                      <a:pPr algn="ctr"/>
                      <a:r>
                        <a:rPr lang="en-US" sz="1200" dirty="0"/>
                        <a:t>SVR</a:t>
                      </a:r>
                    </a:p>
                  </a:txBody>
                  <a:tcPr/>
                </a:tc>
                <a:tc>
                  <a:txBody>
                    <a:bodyPr/>
                    <a:lstStyle/>
                    <a:p>
                      <a:pPr algn="ctr" fontAlgn="ctr"/>
                      <a:r>
                        <a:rPr lang="en-US" sz="1200" dirty="0">
                          <a:effectLst/>
                        </a:rPr>
                        <a:t>0.994</a:t>
                      </a:r>
                    </a:p>
                  </a:txBody>
                  <a:tcPr anchor="ctr"/>
                </a:tc>
                <a:tc>
                  <a:txBody>
                    <a:bodyPr/>
                    <a:lstStyle/>
                    <a:p>
                      <a:pPr algn="ctr" fontAlgn="ctr"/>
                      <a:r>
                        <a:rPr lang="en-US" sz="1200" dirty="0">
                          <a:effectLst/>
                        </a:rPr>
                        <a:t>None</a:t>
                      </a:r>
                    </a:p>
                  </a:txBody>
                  <a:tcPr anchor="ctr"/>
                </a:tc>
                <a:tc>
                  <a:txBody>
                    <a:bodyPr/>
                    <a:lstStyle/>
                    <a:p>
                      <a:pPr algn="ctr" fontAlgn="ctr"/>
                      <a:r>
                        <a:rPr lang="en-US" sz="1200" dirty="0">
                          <a:effectLst/>
                        </a:rPr>
                        <a:t>None</a:t>
                      </a:r>
                    </a:p>
                  </a:txBody>
                  <a:tcPr anchor="ctr"/>
                </a:tc>
                <a:extLst>
                  <a:ext uri="{0D108BD9-81ED-4DB2-BD59-A6C34878D82A}">
                    <a16:rowId xmlns:a16="http://schemas.microsoft.com/office/drawing/2014/main" val="452178251"/>
                  </a:ext>
                </a:extLst>
              </a:tr>
              <a:tr h="387696">
                <a:tc>
                  <a:txBody>
                    <a:bodyPr/>
                    <a:lstStyle/>
                    <a:p>
                      <a:pPr algn="ctr"/>
                      <a:r>
                        <a:rPr lang="en-US" sz="1200" dirty="0"/>
                        <a:t>SVR</a:t>
                      </a:r>
                    </a:p>
                  </a:txBody>
                  <a:tcPr/>
                </a:tc>
                <a:tc>
                  <a:txBody>
                    <a:bodyPr/>
                    <a:lstStyle/>
                    <a:p>
                      <a:pPr algn="ctr" fontAlgn="ctr"/>
                      <a:r>
                        <a:rPr lang="en-US" sz="1200" dirty="0">
                          <a:effectLst/>
                        </a:rPr>
                        <a:t>Not supported</a:t>
                      </a:r>
                    </a:p>
                  </a:txBody>
                  <a:tcPr anchor="ctr"/>
                </a:tc>
                <a:tc>
                  <a:txBody>
                    <a:bodyPr/>
                    <a:lstStyle/>
                    <a:p>
                      <a:pPr algn="ctr" fontAlgn="ctr"/>
                      <a:r>
                        <a:rPr lang="en-US" sz="1200" dirty="0">
                          <a:effectLst/>
                        </a:rPr>
                        <a:t>0.930</a:t>
                      </a:r>
                    </a:p>
                  </a:txBody>
                  <a:tcPr anchor="ctr"/>
                </a:tc>
                <a:tc>
                  <a:txBody>
                    <a:bodyPr/>
                    <a:lstStyle/>
                    <a:p>
                      <a:pPr algn="ctr" fontAlgn="ctr"/>
                      <a:r>
                        <a:rPr lang="en-US" sz="1200" dirty="0">
                          <a:effectLst/>
                        </a:rPr>
                        <a:t>0.893</a:t>
                      </a:r>
                    </a:p>
                  </a:txBody>
                  <a:tcPr anchor="ctr"/>
                </a:tc>
                <a:extLst>
                  <a:ext uri="{0D108BD9-81ED-4DB2-BD59-A6C34878D82A}">
                    <a16:rowId xmlns:a16="http://schemas.microsoft.com/office/drawing/2014/main" val="1225897856"/>
                  </a:ext>
                </a:extLst>
              </a:tr>
            </a:tbl>
          </a:graphicData>
        </a:graphic>
      </p:graphicFrame>
      <p:sp>
        <p:nvSpPr>
          <p:cNvPr id="3" name="TextBox 2">
            <a:extLst>
              <a:ext uri="{FF2B5EF4-FFF2-40B4-BE49-F238E27FC236}">
                <a16:creationId xmlns:a16="http://schemas.microsoft.com/office/drawing/2014/main" id="{13A3696B-BFB9-2606-5FCA-CFF2D32D3551}"/>
              </a:ext>
            </a:extLst>
          </p:cNvPr>
          <p:cNvSpPr txBox="1"/>
          <p:nvPr/>
        </p:nvSpPr>
        <p:spPr>
          <a:xfrm>
            <a:off x="427893" y="211016"/>
            <a:ext cx="11705492" cy="584775"/>
          </a:xfrm>
          <a:prstGeom prst="rect">
            <a:avLst/>
          </a:prstGeom>
          <a:noFill/>
        </p:spPr>
        <p:txBody>
          <a:bodyPr wrap="square" rtlCol="0">
            <a:spAutoFit/>
          </a:bodyPr>
          <a:lstStyle/>
          <a:p>
            <a:r>
              <a:rPr lang="en-US" sz="3200" b="1" dirty="0">
                <a:solidFill>
                  <a:schemeClr val="bg1"/>
                </a:solidFill>
              </a:rPr>
              <a:t>Comparison of Single-output and Multi-output Models</a:t>
            </a:r>
          </a:p>
        </p:txBody>
      </p:sp>
      <p:sp>
        <p:nvSpPr>
          <p:cNvPr id="4" name="TextBox 3">
            <a:extLst>
              <a:ext uri="{FF2B5EF4-FFF2-40B4-BE49-F238E27FC236}">
                <a16:creationId xmlns:a16="http://schemas.microsoft.com/office/drawing/2014/main" id="{7EDD7C7A-740E-FA13-8382-8EAE3B89C92B}"/>
              </a:ext>
            </a:extLst>
          </p:cNvPr>
          <p:cNvSpPr txBox="1"/>
          <p:nvPr/>
        </p:nvSpPr>
        <p:spPr>
          <a:xfrm>
            <a:off x="6523892" y="1918192"/>
            <a:ext cx="1518138" cy="369332"/>
          </a:xfrm>
          <a:prstGeom prst="rect">
            <a:avLst/>
          </a:prstGeom>
          <a:noFill/>
        </p:spPr>
        <p:txBody>
          <a:bodyPr wrap="square" rtlCol="0">
            <a:spAutoFit/>
          </a:bodyPr>
          <a:lstStyle/>
          <a:p>
            <a:r>
              <a:rPr lang="en-US" b="1" dirty="0">
                <a:solidFill>
                  <a:schemeClr val="bg1"/>
                </a:solidFill>
              </a:rPr>
              <a:t>Train data</a:t>
            </a:r>
          </a:p>
        </p:txBody>
      </p:sp>
      <p:cxnSp>
        <p:nvCxnSpPr>
          <p:cNvPr id="6" name="Straight Arrow Connector 5">
            <a:extLst>
              <a:ext uri="{FF2B5EF4-FFF2-40B4-BE49-F238E27FC236}">
                <a16:creationId xmlns:a16="http://schemas.microsoft.com/office/drawing/2014/main" id="{CCD405E3-F9ED-2692-E0AF-6ECC3B3C2275}"/>
              </a:ext>
            </a:extLst>
          </p:cNvPr>
          <p:cNvCxnSpPr/>
          <p:nvPr/>
        </p:nvCxnSpPr>
        <p:spPr>
          <a:xfrm flipH="1">
            <a:off x="6576645" y="2287524"/>
            <a:ext cx="1189893"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graphicFrame>
        <p:nvGraphicFramePr>
          <p:cNvPr id="7" name="Content Placeholder 4">
            <a:extLst>
              <a:ext uri="{FF2B5EF4-FFF2-40B4-BE49-F238E27FC236}">
                <a16:creationId xmlns:a16="http://schemas.microsoft.com/office/drawing/2014/main" id="{9768737C-CADE-5BEE-32BE-B136E7608423}"/>
              </a:ext>
            </a:extLst>
          </p:cNvPr>
          <p:cNvGraphicFramePr>
            <a:graphicFrameLocks/>
          </p:cNvGraphicFramePr>
          <p:nvPr>
            <p:extLst>
              <p:ext uri="{D42A27DB-BD31-4B8C-83A1-F6EECF244321}">
                <p14:modId xmlns:p14="http://schemas.microsoft.com/office/powerpoint/2010/main" val="1138465120"/>
              </p:ext>
            </p:extLst>
          </p:nvPr>
        </p:nvGraphicFramePr>
        <p:xfrm>
          <a:off x="82062" y="3835027"/>
          <a:ext cx="6494584" cy="2650414"/>
        </p:xfrm>
        <a:graphic>
          <a:graphicData uri="http://schemas.openxmlformats.org/drawingml/2006/table">
            <a:tbl>
              <a:tblPr firstRow="1" bandRow="1">
                <a:tableStyleId>{93296810-A885-4BE3-A3E7-6D5BEEA58F35}</a:tableStyleId>
              </a:tblPr>
              <a:tblGrid>
                <a:gridCol w="1528839">
                  <a:extLst>
                    <a:ext uri="{9D8B030D-6E8A-4147-A177-3AD203B41FA5}">
                      <a16:colId xmlns:a16="http://schemas.microsoft.com/office/drawing/2014/main" val="3238442072"/>
                    </a:ext>
                  </a:extLst>
                </a:gridCol>
                <a:gridCol w="1322837">
                  <a:extLst>
                    <a:ext uri="{9D8B030D-6E8A-4147-A177-3AD203B41FA5}">
                      <a16:colId xmlns:a16="http://schemas.microsoft.com/office/drawing/2014/main" val="2955341648"/>
                    </a:ext>
                  </a:extLst>
                </a:gridCol>
                <a:gridCol w="1556918">
                  <a:extLst>
                    <a:ext uri="{9D8B030D-6E8A-4147-A177-3AD203B41FA5}">
                      <a16:colId xmlns:a16="http://schemas.microsoft.com/office/drawing/2014/main" val="914456605"/>
                    </a:ext>
                  </a:extLst>
                </a:gridCol>
                <a:gridCol w="2085990">
                  <a:extLst>
                    <a:ext uri="{9D8B030D-6E8A-4147-A177-3AD203B41FA5}">
                      <a16:colId xmlns:a16="http://schemas.microsoft.com/office/drawing/2014/main" val="2315345665"/>
                    </a:ext>
                  </a:extLst>
                </a:gridCol>
              </a:tblGrid>
              <a:tr h="340936">
                <a:tc>
                  <a:txBody>
                    <a:bodyPr/>
                    <a:lstStyle/>
                    <a:p>
                      <a:pPr algn="ctr"/>
                      <a:r>
                        <a:rPr lang="en-US" sz="1600" dirty="0"/>
                        <a:t>Model</a:t>
                      </a:r>
                    </a:p>
                  </a:txBody>
                  <a:tcPr/>
                </a:tc>
                <a:tc>
                  <a:txBody>
                    <a:bodyPr/>
                    <a:lstStyle/>
                    <a:p>
                      <a:pPr algn="ctr"/>
                      <a:r>
                        <a:rPr lang="en-US" sz="1400" dirty="0"/>
                        <a:t>R2_MO</a:t>
                      </a:r>
                    </a:p>
                  </a:txBody>
                  <a:tcPr/>
                </a:tc>
                <a:tc>
                  <a:txBody>
                    <a:bodyPr/>
                    <a:lstStyle/>
                    <a:p>
                      <a:pPr algn="ctr"/>
                      <a:r>
                        <a:rPr lang="en-US" sz="1400" dirty="0"/>
                        <a:t>R2_SO_HL</a:t>
                      </a:r>
                    </a:p>
                  </a:txBody>
                  <a:tcPr/>
                </a:tc>
                <a:tc>
                  <a:txBody>
                    <a:bodyPr/>
                    <a:lstStyle/>
                    <a:p>
                      <a:pPr algn="ctr"/>
                      <a:r>
                        <a:rPr lang="en-US" sz="1400" dirty="0"/>
                        <a:t>R2_SO_CL</a:t>
                      </a:r>
                    </a:p>
                  </a:txBody>
                  <a:tcPr/>
                </a:tc>
                <a:extLst>
                  <a:ext uri="{0D108BD9-81ED-4DB2-BD59-A6C34878D82A}">
                    <a16:rowId xmlns:a16="http://schemas.microsoft.com/office/drawing/2014/main" val="31122457"/>
                  </a:ext>
                </a:extLst>
              </a:tr>
              <a:tr h="414870">
                <a:tc>
                  <a:txBody>
                    <a:bodyPr/>
                    <a:lstStyle/>
                    <a:p>
                      <a:pPr algn="ctr"/>
                      <a:r>
                        <a:rPr lang="en-US" sz="1200" dirty="0"/>
                        <a:t>Linear Regression</a:t>
                      </a:r>
                    </a:p>
                  </a:txBody>
                  <a:tcPr/>
                </a:tc>
                <a:tc>
                  <a:txBody>
                    <a:bodyPr/>
                    <a:lstStyle/>
                    <a:p>
                      <a:pPr algn="ctr" fontAlgn="ctr"/>
                      <a:r>
                        <a:rPr lang="en-US" sz="1200" dirty="0">
                          <a:effectLst/>
                        </a:rPr>
                        <a:t>0.896</a:t>
                      </a:r>
                    </a:p>
                  </a:txBody>
                  <a:tcPr anchor="ctr"/>
                </a:tc>
                <a:tc>
                  <a:txBody>
                    <a:bodyPr/>
                    <a:lstStyle/>
                    <a:p>
                      <a:pPr algn="ctr" fontAlgn="ctr"/>
                      <a:r>
                        <a:rPr lang="en-US" sz="1200" dirty="0">
                          <a:effectLst/>
                        </a:rPr>
                        <a:t>0.910</a:t>
                      </a:r>
                    </a:p>
                  </a:txBody>
                  <a:tcPr anchor="ctr"/>
                </a:tc>
                <a:tc>
                  <a:txBody>
                    <a:bodyPr/>
                    <a:lstStyle/>
                    <a:p>
                      <a:pPr algn="ctr" fontAlgn="ctr"/>
                      <a:r>
                        <a:rPr lang="en-US" sz="1200" dirty="0">
                          <a:effectLst/>
                        </a:rPr>
                        <a:t>0.890</a:t>
                      </a:r>
                    </a:p>
                  </a:txBody>
                  <a:tcPr anchor="ctr"/>
                </a:tc>
                <a:extLst>
                  <a:ext uri="{0D108BD9-81ED-4DB2-BD59-A6C34878D82A}">
                    <a16:rowId xmlns:a16="http://schemas.microsoft.com/office/drawing/2014/main" val="1805353513"/>
                  </a:ext>
                </a:extLst>
              </a:tr>
              <a:tr h="261594">
                <a:tc>
                  <a:txBody>
                    <a:bodyPr/>
                    <a:lstStyle/>
                    <a:p>
                      <a:pPr algn="ctr"/>
                      <a:r>
                        <a:rPr lang="en-US" sz="1200" dirty="0"/>
                        <a:t>Knn</a:t>
                      </a:r>
                    </a:p>
                  </a:txBody>
                  <a:tcPr/>
                </a:tc>
                <a:tc>
                  <a:txBody>
                    <a:bodyPr/>
                    <a:lstStyle/>
                    <a:p>
                      <a:pPr algn="ctr" fontAlgn="ctr"/>
                      <a:r>
                        <a:rPr lang="en-US" sz="1200" dirty="0">
                          <a:effectLst/>
                        </a:rPr>
                        <a:t>0.921</a:t>
                      </a:r>
                    </a:p>
                  </a:txBody>
                  <a:tcPr anchor="ctr"/>
                </a:tc>
                <a:tc>
                  <a:txBody>
                    <a:bodyPr/>
                    <a:lstStyle/>
                    <a:p>
                      <a:pPr algn="ctr" fontAlgn="ctr"/>
                      <a:r>
                        <a:rPr lang="en-US" sz="1200" dirty="0">
                          <a:effectLst/>
                        </a:rPr>
                        <a:t>0.904</a:t>
                      </a:r>
                    </a:p>
                  </a:txBody>
                  <a:tcPr anchor="ctr"/>
                </a:tc>
                <a:tc>
                  <a:txBody>
                    <a:bodyPr/>
                    <a:lstStyle/>
                    <a:p>
                      <a:pPr algn="ctr" fontAlgn="ctr"/>
                      <a:r>
                        <a:rPr lang="en-US" sz="1200" dirty="0">
                          <a:effectLst/>
                        </a:rPr>
                        <a:t>0.890</a:t>
                      </a:r>
                    </a:p>
                  </a:txBody>
                  <a:tcPr anchor="ctr"/>
                </a:tc>
                <a:extLst>
                  <a:ext uri="{0D108BD9-81ED-4DB2-BD59-A6C34878D82A}">
                    <a16:rowId xmlns:a16="http://schemas.microsoft.com/office/drawing/2014/main" val="4233599877"/>
                  </a:ext>
                </a:extLst>
              </a:tr>
              <a:tr h="387696">
                <a:tc>
                  <a:txBody>
                    <a:bodyPr/>
                    <a:lstStyle/>
                    <a:p>
                      <a:pPr algn="ctr"/>
                      <a:r>
                        <a:rPr lang="en-US" sz="1200" dirty="0"/>
                        <a:t>Decision Tree</a:t>
                      </a:r>
                    </a:p>
                  </a:txBody>
                  <a:tcPr/>
                </a:tc>
                <a:tc>
                  <a:txBody>
                    <a:bodyPr/>
                    <a:lstStyle/>
                    <a:p>
                      <a:pPr algn="ctr" fontAlgn="ctr"/>
                      <a:r>
                        <a:rPr lang="en-US" sz="1200" dirty="0">
                          <a:effectLst/>
                        </a:rPr>
                        <a:t>0.977</a:t>
                      </a:r>
                    </a:p>
                  </a:txBody>
                  <a:tcPr anchor="ctr"/>
                </a:tc>
                <a:tc>
                  <a:txBody>
                    <a:bodyPr/>
                    <a:lstStyle/>
                    <a:p>
                      <a:pPr algn="ctr" fontAlgn="ctr"/>
                      <a:r>
                        <a:rPr lang="en-US" sz="1200" dirty="0">
                          <a:effectLst/>
                        </a:rPr>
                        <a:t>0.997</a:t>
                      </a:r>
                    </a:p>
                  </a:txBody>
                  <a:tcPr anchor="ctr"/>
                </a:tc>
                <a:tc>
                  <a:txBody>
                    <a:bodyPr/>
                    <a:lstStyle/>
                    <a:p>
                      <a:pPr algn="ctr" fontAlgn="ctr"/>
                      <a:r>
                        <a:rPr lang="en-US" sz="1200" dirty="0">
                          <a:effectLst/>
                        </a:rPr>
                        <a:t>0.950</a:t>
                      </a:r>
                    </a:p>
                  </a:txBody>
                  <a:tcPr anchor="ctr"/>
                </a:tc>
                <a:extLst>
                  <a:ext uri="{0D108BD9-81ED-4DB2-BD59-A6C34878D82A}">
                    <a16:rowId xmlns:a16="http://schemas.microsoft.com/office/drawing/2014/main" val="1307794928"/>
                  </a:ext>
                </a:extLst>
              </a:tr>
              <a:tr h="387696">
                <a:tc>
                  <a:txBody>
                    <a:bodyPr/>
                    <a:lstStyle/>
                    <a:p>
                      <a:pPr algn="ctr"/>
                      <a:r>
                        <a:rPr lang="en-US" sz="1200" dirty="0"/>
                        <a:t>Random Forest</a:t>
                      </a:r>
                    </a:p>
                  </a:txBody>
                  <a:tcPr/>
                </a:tc>
                <a:tc>
                  <a:txBody>
                    <a:bodyPr/>
                    <a:lstStyle/>
                    <a:p>
                      <a:pPr algn="ctr" fontAlgn="ctr"/>
                      <a:r>
                        <a:rPr lang="en-US" sz="1200" dirty="0">
                          <a:effectLst/>
                        </a:rPr>
                        <a:t>0.981</a:t>
                      </a:r>
                    </a:p>
                  </a:txBody>
                  <a:tcPr anchor="ctr"/>
                </a:tc>
                <a:tc>
                  <a:txBody>
                    <a:bodyPr/>
                    <a:lstStyle/>
                    <a:p>
                      <a:pPr algn="ctr" fontAlgn="ctr"/>
                      <a:r>
                        <a:rPr lang="en-US" sz="1200" dirty="0">
                          <a:effectLst/>
                        </a:rPr>
                        <a:t>0.998</a:t>
                      </a:r>
                    </a:p>
                  </a:txBody>
                  <a:tcPr anchor="ctr"/>
                </a:tc>
                <a:tc>
                  <a:txBody>
                    <a:bodyPr/>
                    <a:lstStyle/>
                    <a:p>
                      <a:pPr algn="ctr" fontAlgn="ctr"/>
                      <a:r>
                        <a:rPr lang="en-US" sz="1200" dirty="0">
                          <a:effectLst/>
                        </a:rPr>
                        <a:t>0.962</a:t>
                      </a:r>
                    </a:p>
                  </a:txBody>
                  <a:tcPr anchor="ctr"/>
                </a:tc>
                <a:extLst>
                  <a:ext uri="{0D108BD9-81ED-4DB2-BD59-A6C34878D82A}">
                    <a16:rowId xmlns:a16="http://schemas.microsoft.com/office/drawing/2014/main" val="3948856564"/>
                  </a:ext>
                </a:extLst>
              </a:tr>
              <a:tr h="414870">
                <a:tc>
                  <a:txBody>
                    <a:bodyPr/>
                    <a:lstStyle/>
                    <a:p>
                      <a:pPr algn="ctr"/>
                      <a:r>
                        <a:rPr lang="en-US" sz="1200" dirty="0"/>
                        <a:t>Multioutput</a:t>
                      </a:r>
                    </a:p>
                    <a:p>
                      <a:pPr algn="ctr"/>
                      <a:r>
                        <a:rPr lang="en-US" sz="1200" dirty="0"/>
                        <a:t>SVR</a:t>
                      </a:r>
                    </a:p>
                  </a:txBody>
                  <a:tcPr/>
                </a:tc>
                <a:tc>
                  <a:txBody>
                    <a:bodyPr/>
                    <a:lstStyle/>
                    <a:p>
                      <a:pPr algn="ctr" fontAlgn="ctr"/>
                      <a:r>
                        <a:rPr lang="en-US" sz="1200" dirty="0">
                          <a:effectLst/>
                        </a:rPr>
                        <a:t>0.984</a:t>
                      </a:r>
                    </a:p>
                  </a:txBody>
                  <a:tcPr anchor="ctr"/>
                </a:tc>
                <a:tc>
                  <a:txBody>
                    <a:bodyPr/>
                    <a:lstStyle/>
                    <a:p>
                      <a:pPr algn="ctr" fontAlgn="ctr"/>
                      <a:r>
                        <a:rPr lang="en-US" sz="1200" dirty="0">
                          <a:effectLst/>
                        </a:rPr>
                        <a:t>None</a:t>
                      </a:r>
                    </a:p>
                  </a:txBody>
                  <a:tcPr anchor="ctr"/>
                </a:tc>
                <a:tc>
                  <a:txBody>
                    <a:bodyPr/>
                    <a:lstStyle/>
                    <a:p>
                      <a:pPr algn="ctr" fontAlgn="ctr"/>
                      <a:r>
                        <a:rPr lang="en-US" sz="1200" dirty="0">
                          <a:effectLst/>
                        </a:rPr>
                        <a:t>None</a:t>
                      </a:r>
                    </a:p>
                  </a:txBody>
                  <a:tcPr anchor="ctr"/>
                </a:tc>
                <a:extLst>
                  <a:ext uri="{0D108BD9-81ED-4DB2-BD59-A6C34878D82A}">
                    <a16:rowId xmlns:a16="http://schemas.microsoft.com/office/drawing/2014/main" val="452178251"/>
                  </a:ext>
                </a:extLst>
              </a:tr>
              <a:tr h="387696">
                <a:tc>
                  <a:txBody>
                    <a:bodyPr/>
                    <a:lstStyle/>
                    <a:p>
                      <a:pPr algn="ctr"/>
                      <a:r>
                        <a:rPr lang="en-US" sz="1200" dirty="0"/>
                        <a:t>SVR</a:t>
                      </a:r>
                    </a:p>
                  </a:txBody>
                  <a:tcPr/>
                </a:tc>
                <a:tc>
                  <a:txBody>
                    <a:bodyPr/>
                    <a:lstStyle/>
                    <a:p>
                      <a:pPr algn="ctr" fontAlgn="ctr"/>
                      <a:r>
                        <a:rPr lang="en-US" sz="1200">
                          <a:effectLst/>
                        </a:rPr>
                        <a:t>Not supported</a:t>
                      </a:r>
                      <a:endParaRPr lang="en-US" sz="1200" dirty="0">
                        <a:effectLst/>
                      </a:endParaRPr>
                    </a:p>
                  </a:txBody>
                  <a:tcPr anchor="ctr"/>
                </a:tc>
                <a:tc>
                  <a:txBody>
                    <a:bodyPr/>
                    <a:lstStyle/>
                    <a:p>
                      <a:pPr algn="ctr" fontAlgn="ctr"/>
                      <a:r>
                        <a:rPr lang="en-US" sz="1200" dirty="0">
                          <a:effectLst/>
                        </a:rPr>
                        <a:t>0.911</a:t>
                      </a:r>
                    </a:p>
                  </a:txBody>
                  <a:tcPr anchor="ctr"/>
                </a:tc>
                <a:tc>
                  <a:txBody>
                    <a:bodyPr/>
                    <a:lstStyle/>
                    <a:p>
                      <a:pPr algn="ctr" fontAlgn="ctr"/>
                      <a:r>
                        <a:rPr lang="en-US" sz="1200" dirty="0">
                          <a:effectLst/>
                        </a:rPr>
                        <a:t>0.887</a:t>
                      </a:r>
                    </a:p>
                  </a:txBody>
                  <a:tcPr anchor="ctr"/>
                </a:tc>
                <a:extLst>
                  <a:ext uri="{0D108BD9-81ED-4DB2-BD59-A6C34878D82A}">
                    <a16:rowId xmlns:a16="http://schemas.microsoft.com/office/drawing/2014/main" val="1225897856"/>
                  </a:ext>
                </a:extLst>
              </a:tr>
            </a:tbl>
          </a:graphicData>
        </a:graphic>
      </p:graphicFrame>
      <p:cxnSp>
        <p:nvCxnSpPr>
          <p:cNvPr id="8" name="Straight Arrow Connector 7">
            <a:extLst>
              <a:ext uri="{FF2B5EF4-FFF2-40B4-BE49-F238E27FC236}">
                <a16:creationId xmlns:a16="http://schemas.microsoft.com/office/drawing/2014/main" id="{64AEB7EE-9D79-44AD-59A3-B99D9438F64A}"/>
              </a:ext>
            </a:extLst>
          </p:cNvPr>
          <p:cNvCxnSpPr/>
          <p:nvPr/>
        </p:nvCxnSpPr>
        <p:spPr>
          <a:xfrm flipH="1">
            <a:off x="6623537" y="5172646"/>
            <a:ext cx="1189893"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F563991A-E663-952E-E3A4-21DBEEE20FB8}"/>
              </a:ext>
            </a:extLst>
          </p:cNvPr>
          <p:cNvSpPr txBox="1"/>
          <p:nvPr/>
        </p:nvSpPr>
        <p:spPr>
          <a:xfrm>
            <a:off x="6623537" y="4803313"/>
            <a:ext cx="1518138" cy="369332"/>
          </a:xfrm>
          <a:prstGeom prst="rect">
            <a:avLst/>
          </a:prstGeom>
          <a:noFill/>
        </p:spPr>
        <p:txBody>
          <a:bodyPr wrap="square" rtlCol="0">
            <a:spAutoFit/>
          </a:bodyPr>
          <a:lstStyle/>
          <a:p>
            <a:r>
              <a:rPr lang="en-US" b="1" dirty="0">
                <a:solidFill>
                  <a:schemeClr val="bg1"/>
                </a:solidFill>
              </a:rPr>
              <a:t>Test data</a:t>
            </a:r>
          </a:p>
        </p:txBody>
      </p:sp>
      <p:sp>
        <p:nvSpPr>
          <p:cNvPr id="10" name="TextBox 9">
            <a:extLst>
              <a:ext uri="{FF2B5EF4-FFF2-40B4-BE49-F238E27FC236}">
                <a16:creationId xmlns:a16="http://schemas.microsoft.com/office/drawing/2014/main" id="{4CFEA009-7C2C-C5F6-846B-41742FCE389E}"/>
              </a:ext>
            </a:extLst>
          </p:cNvPr>
          <p:cNvSpPr txBox="1"/>
          <p:nvPr/>
        </p:nvSpPr>
        <p:spPr>
          <a:xfrm>
            <a:off x="7813430" y="2575922"/>
            <a:ext cx="3176954"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Multi-output models did well than the single-output models based on the R2 scores.</a:t>
            </a:r>
          </a:p>
          <a:p>
            <a:endParaRPr lang="en-US" sz="2000" dirty="0">
              <a:solidFill>
                <a:schemeClr val="bg1"/>
              </a:solidFill>
            </a:endParaRPr>
          </a:p>
        </p:txBody>
      </p:sp>
      <p:pic>
        <p:nvPicPr>
          <p:cNvPr id="15" name="Audio 14">
            <a:hlinkClick r:id="" action="ppaction://media"/>
            <a:extLst>
              <a:ext uri="{FF2B5EF4-FFF2-40B4-BE49-F238E27FC236}">
                <a16:creationId xmlns:a16="http://schemas.microsoft.com/office/drawing/2014/main" id="{53B6821C-843E-F46B-4FDF-BCBFA9AA225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9287879"/>
      </p:ext>
    </p:extLst>
  </p:cSld>
  <p:clrMapOvr>
    <a:masterClrMapping/>
  </p:clrMapOvr>
  <mc:AlternateContent xmlns:mc="http://schemas.openxmlformats.org/markup-compatibility/2006">
    <mc:Choice xmlns:p14="http://schemas.microsoft.com/office/powerpoint/2010/main" Requires="p14">
      <p:transition spd="slow" p14:dur="2000" advTm="32694"/>
    </mc:Choice>
    <mc:Fallback>
      <p:transition spd="slow" advTm="3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9C60EC8-02C3-E29D-4098-680EC53CA53C}"/>
              </a:ext>
            </a:extLst>
          </p:cNvPr>
          <p:cNvGraphicFramePr>
            <a:graphicFrameLocks noGrp="1"/>
          </p:cNvGraphicFramePr>
          <p:nvPr>
            <p:extLst>
              <p:ext uri="{D42A27DB-BD31-4B8C-83A1-F6EECF244321}">
                <p14:modId xmlns:p14="http://schemas.microsoft.com/office/powerpoint/2010/main" val="4164639425"/>
              </p:ext>
            </p:extLst>
          </p:nvPr>
        </p:nvGraphicFramePr>
        <p:xfrm>
          <a:off x="492369" y="3879166"/>
          <a:ext cx="3853961" cy="2386818"/>
        </p:xfrm>
        <a:graphic>
          <a:graphicData uri="http://schemas.openxmlformats.org/drawingml/2006/table">
            <a:tbl>
              <a:tblPr firstRow="1" bandRow="1"/>
              <a:tblGrid>
                <a:gridCol w="1178157">
                  <a:extLst>
                    <a:ext uri="{9D8B030D-6E8A-4147-A177-3AD203B41FA5}">
                      <a16:colId xmlns:a16="http://schemas.microsoft.com/office/drawing/2014/main" val="4019409714"/>
                    </a:ext>
                  </a:extLst>
                </a:gridCol>
                <a:gridCol w="636742">
                  <a:extLst>
                    <a:ext uri="{9D8B030D-6E8A-4147-A177-3AD203B41FA5}">
                      <a16:colId xmlns:a16="http://schemas.microsoft.com/office/drawing/2014/main" val="2527183804"/>
                    </a:ext>
                  </a:extLst>
                </a:gridCol>
                <a:gridCol w="637486">
                  <a:extLst>
                    <a:ext uri="{9D8B030D-6E8A-4147-A177-3AD203B41FA5}">
                      <a16:colId xmlns:a16="http://schemas.microsoft.com/office/drawing/2014/main" val="594884789"/>
                    </a:ext>
                  </a:extLst>
                </a:gridCol>
                <a:gridCol w="749940">
                  <a:extLst>
                    <a:ext uri="{9D8B030D-6E8A-4147-A177-3AD203B41FA5}">
                      <a16:colId xmlns:a16="http://schemas.microsoft.com/office/drawing/2014/main" val="3200102401"/>
                    </a:ext>
                  </a:extLst>
                </a:gridCol>
                <a:gridCol w="651636">
                  <a:extLst>
                    <a:ext uri="{9D8B030D-6E8A-4147-A177-3AD203B41FA5}">
                      <a16:colId xmlns:a16="http://schemas.microsoft.com/office/drawing/2014/main" val="1021789972"/>
                    </a:ext>
                  </a:extLst>
                </a:gridCol>
              </a:tblGrid>
              <a:tr h="296721">
                <a:tc>
                  <a:txBody>
                    <a:bodyPr/>
                    <a:lstStyle/>
                    <a:p>
                      <a:pPr marL="0" marR="0" algn="ctr">
                        <a:spcBef>
                          <a:spcPts val="1000"/>
                        </a:spcBef>
                        <a:spcAft>
                          <a:spcPts val="200"/>
                        </a:spcAft>
                      </a:pPr>
                      <a:r>
                        <a:rPr lang="en-US" sz="1200" b="0" dirty="0">
                          <a:effectLst/>
                          <a:latin typeface="+mj-lt"/>
                          <a:cs typeface="Times New Roman" panose="02020603050405020304" pitchFamily="18" charset="0"/>
                        </a:rPr>
                        <a:t>Model</a:t>
                      </a:r>
                      <a:endParaRPr lang="en-US" sz="1200" b="0" dirty="0">
                        <a:effectLst/>
                        <a:latin typeface="+mj-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tc>
                  <a:txBody>
                    <a:bodyPr/>
                    <a:lstStyle/>
                    <a:p>
                      <a:pPr marL="0" marR="0" algn="ctr">
                        <a:spcBef>
                          <a:spcPts val="1000"/>
                        </a:spcBef>
                        <a:spcAft>
                          <a:spcPts val="200"/>
                        </a:spcAft>
                      </a:pPr>
                      <a:r>
                        <a:rPr lang="en-US" sz="1200" b="0" dirty="0">
                          <a:solidFill>
                            <a:schemeClr val="bg1"/>
                          </a:solidFill>
                          <a:effectLst/>
                          <a:latin typeface="+mj-lt"/>
                          <a:ea typeface="Calibri" panose="020F0502020204030204" pitchFamily="34" charset="0"/>
                          <a:cs typeface="Arial" panose="020B0604020202020204" pitchFamily="34" charset="0"/>
                        </a:rPr>
                        <a:t>R2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tc>
                  <a:txBody>
                    <a:bodyPr/>
                    <a:lstStyle/>
                    <a:p>
                      <a:pPr marL="0" marR="0" algn="ctr">
                        <a:spcBef>
                          <a:spcPts val="1000"/>
                        </a:spcBef>
                        <a:spcAft>
                          <a:spcPts val="200"/>
                        </a:spcAft>
                      </a:pPr>
                      <a:r>
                        <a:rPr lang="en-US" sz="1200" b="0" dirty="0">
                          <a:solidFill>
                            <a:schemeClr val="bg1"/>
                          </a:solidFill>
                          <a:effectLst/>
                          <a:latin typeface="+mj-lt"/>
                          <a:ea typeface="Calibri" panose="020F0502020204030204" pitchFamily="34" charset="0"/>
                          <a:cs typeface="Arial" panose="020B0604020202020204" pitchFamily="34" charset="0"/>
                        </a:rPr>
                        <a:t>MSE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tc>
                  <a:txBody>
                    <a:bodyPr/>
                    <a:lstStyle/>
                    <a:p>
                      <a:pPr marL="0" marR="0" algn="ctr">
                        <a:spcBef>
                          <a:spcPts val="1000"/>
                        </a:spcBef>
                        <a:spcAft>
                          <a:spcPts val="200"/>
                        </a:spcAft>
                      </a:pPr>
                      <a:r>
                        <a:rPr lang="en-US" sz="1200" b="0" dirty="0">
                          <a:solidFill>
                            <a:schemeClr val="bg1"/>
                          </a:solidFill>
                          <a:effectLst/>
                          <a:latin typeface="+mj-lt"/>
                          <a:ea typeface="Calibri" panose="020F0502020204030204" pitchFamily="34" charset="0"/>
                          <a:cs typeface="Arial" panose="020B0604020202020204" pitchFamily="34" charset="0"/>
                        </a:rPr>
                        <a:t>RMSE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tc>
                  <a:txBody>
                    <a:bodyPr/>
                    <a:lstStyle/>
                    <a:p>
                      <a:pPr marL="0" marR="0" algn="ctr">
                        <a:spcBef>
                          <a:spcPts val="1000"/>
                        </a:spcBef>
                        <a:spcAft>
                          <a:spcPts val="200"/>
                        </a:spcAft>
                      </a:pPr>
                      <a:r>
                        <a:rPr lang="en-US" sz="1200" b="0" dirty="0">
                          <a:solidFill>
                            <a:schemeClr val="bg1"/>
                          </a:solidFill>
                          <a:effectLst/>
                          <a:latin typeface="+mj-lt"/>
                          <a:ea typeface="Calibri" panose="020F0502020204030204" pitchFamily="34" charset="0"/>
                          <a:cs typeface="Arial" panose="020B0604020202020204" pitchFamily="34" charset="0"/>
                        </a:rPr>
                        <a:t>MAE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F8BBA"/>
                    </a:solidFill>
                  </a:tcPr>
                </a:tc>
                <a:extLst>
                  <a:ext uri="{0D108BD9-81ED-4DB2-BD59-A6C34878D82A}">
                    <a16:rowId xmlns:a16="http://schemas.microsoft.com/office/drawing/2014/main" val="2902810426"/>
                  </a:ext>
                </a:extLst>
              </a:tr>
              <a:tr h="494535">
                <a:tc>
                  <a:txBody>
                    <a:bodyPr/>
                    <a:lstStyle/>
                    <a:p>
                      <a:pPr marL="0" marR="0" algn="ctr">
                        <a:spcBef>
                          <a:spcPts val="1000"/>
                        </a:spcBef>
                        <a:spcAft>
                          <a:spcPts val="200"/>
                        </a:spcAft>
                      </a:pPr>
                      <a:r>
                        <a:rPr lang="en-US" sz="1200" b="0" dirty="0">
                          <a:effectLst/>
                          <a:latin typeface="+mj-lt"/>
                          <a:cs typeface="Times New Roman" panose="02020603050405020304" pitchFamily="18" charset="0"/>
                        </a:rPr>
                        <a:t>Linear Regression</a:t>
                      </a:r>
                      <a:endParaRPr lang="en-US" sz="1200" b="0" dirty="0">
                        <a:effectLst/>
                        <a:latin typeface="+mj-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dirty="0">
                          <a:solidFill>
                            <a:srgbClr val="000000"/>
                          </a:solidFill>
                          <a:effectLst/>
                          <a:latin typeface="+mj-lt"/>
                          <a:ea typeface="Calibri" panose="020F0502020204030204" pitchFamily="34" charset="0"/>
                          <a:cs typeface="Arial" panose="020B0604020202020204" pitchFamily="34" charset="0"/>
                        </a:rPr>
                        <a:t>0.896</a:t>
                      </a:r>
                      <a:endParaRPr lang="en-US" sz="1200" b="0" dirty="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dirty="0">
                          <a:solidFill>
                            <a:srgbClr val="000000"/>
                          </a:solidFill>
                          <a:effectLst/>
                          <a:latin typeface="+mj-lt"/>
                          <a:ea typeface="Calibri" panose="020F0502020204030204" pitchFamily="34" charset="0"/>
                          <a:cs typeface="Arial" panose="020B0604020202020204" pitchFamily="34" charset="0"/>
                        </a:rPr>
                        <a:t>9.124</a:t>
                      </a:r>
                      <a:endParaRPr lang="en-US" sz="1200" b="0" dirty="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3.021</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2.157</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extLst>
                  <a:ext uri="{0D108BD9-81ED-4DB2-BD59-A6C34878D82A}">
                    <a16:rowId xmlns:a16="http://schemas.microsoft.com/office/drawing/2014/main" val="1167126668"/>
                  </a:ext>
                </a:extLst>
              </a:tr>
              <a:tr h="296721">
                <a:tc>
                  <a:txBody>
                    <a:bodyPr/>
                    <a:lstStyle/>
                    <a:p>
                      <a:pPr marL="0" marR="0" algn="ctr">
                        <a:spcBef>
                          <a:spcPts val="1000"/>
                        </a:spcBef>
                        <a:spcAft>
                          <a:spcPts val="200"/>
                        </a:spcAft>
                      </a:pPr>
                      <a:r>
                        <a:rPr lang="en-US" sz="1200" b="0" dirty="0">
                          <a:effectLst/>
                          <a:latin typeface="+mj-lt"/>
                          <a:cs typeface="Times New Roman" panose="02020603050405020304" pitchFamily="18" charset="0"/>
                        </a:rPr>
                        <a:t>Knn</a:t>
                      </a:r>
                      <a:endParaRPr lang="en-US" sz="1200" b="0" dirty="0">
                        <a:effectLst/>
                        <a:latin typeface="+mj-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ctr">
                        <a:spcBef>
                          <a:spcPts val="1000"/>
                        </a:spcBef>
                        <a:spcAft>
                          <a:spcPts val="200"/>
                        </a:spcAft>
                      </a:pPr>
                      <a:r>
                        <a:rPr lang="en-US" sz="1200" b="0" dirty="0">
                          <a:solidFill>
                            <a:srgbClr val="000000"/>
                          </a:solidFill>
                          <a:effectLst/>
                          <a:latin typeface="+mj-lt"/>
                          <a:ea typeface="Calibri" panose="020F0502020204030204" pitchFamily="34" charset="0"/>
                          <a:cs typeface="Arial" panose="020B0604020202020204" pitchFamily="34" charset="0"/>
                        </a:rPr>
                        <a:t>0.921</a:t>
                      </a:r>
                      <a:endParaRPr lang="en-US" sz="1200" b="0" dirty="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7.003</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2.646</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1.925</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extLst>
                  <a:ext uri="{0D108BD9-81ED-4DB2-BD59-A6C34878D82A}">
                    <a16:rowId xmlns:a16="http://schemas.microsoft.com/office/drawing/2014/main" val="1635353865"/>
                  </a:ext>
                </a:extLst>
              </a:tr>
              <a:tr h="309771">
                <a:tc>
                  <a:txBody>
                    <a:bodyPr/>
                    <a:lstStyle/>
                    <a:p>
                      <a:pPr marL="0" marR="0" algn="just">
                        <a:spcBef>
                          <a:spcPts val="1000"/>
                        </a:spcBef>
                        <a:spcAft>
                          <a:spcPts val="200"/>
                        </a:spcAft>
                      </a:pPr>
                      <a:r>
                        <a:rPr lang="en-US" sz="1200" b="0" dirty="0">
                          <a:effectLst/>
                          <a:latin typeface="+mj-lt"/>
                          <a:cs typeface="Times New Roman" panose="02020603050405020304" pitchFamily="18" charset="0"/>
                        </a:rPr>
                        <a:t>Decision Tree</a:t>
                      </a:r>
                      <a:endParaRPr lang="en-US" sz="1200" b="0" dirty="0">
                        <a:effectLst/>
                        <a:latin typeface="+mj-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0.977</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dirty="0">
                          <a:solidFill>
                            <a:srgbClr val="000000"/>
                          </a:solidFill>
                          <a:effectLst/>
                          <a:latin typeface="+mj-lt"/>
                          <a:ea typeface="Calibri" panose="020F0502020204030204" pitchFamily="34" charset="0"/>
                          <a:cs typeface="Arial" panose="020B0604020202020204" pitchFamily="34" charset="0"/>
                        </a:rPr>
                        <a:t>1.933</a:t>
                      </a:r>
                      <a:endParaRPr lang="en-US" sz="1200" b="0" dirty="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1.390</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0.629</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extLst>
                  <a:ext uri="{0D108BD9-81ED-4DB2-BD59-A6C34878D82A}">
                    <a16:rowId xmlns:a16="http://schemas.microsoft.com/office/drawing/2014/main" val="3124190338"/>
                  </a:ext>
                </a:extLst>
              </a:tr>
              <a:tr h="494535">
                <a:tc>
                  <a:txBody>
                    <a:bodyPr/>
                    <a:lstStyle/>
                    <a:p>
                      <a:pPr marL="0" marR="0" algn="ctr">
                        <a:spcBef>
                          <a:spcPts val="1000"/>
                        </a:spcBef>
                        <a:spcAft>
                          <a:spcPts val="200"/>
                        </a:spcAft>
                      </a:pPr>
                      <a:r>
                        <a:rPr lang="en-US" sz="1200" b="0" dirty="0">
                          <a:effectLst/>
                          <a:latin typeface="+mj-lt"/>
                          <a:cs typeface="Times New Roman" panose="02020603050405020304" pitchFamily="18" charset="0"/>
                        </a:rPr>
                        <a:t>Random Forest</a:t>
                      </a:r>
                      <a:endParaRPr lang="en-US" sz="1200" b="0" dirty="0">
                        <a:effectLst/>
                        <a:latin typeface="+mj-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0.981</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ctr">
                        <a:spcBef>
                          <a:spcPts val="1000"/>
                        </a:spcBef>
                        <a:spcAft>
                          <a:spcPts val="200"/>
                        </a:spcAft>
                      </a:pPr>
                      <a:r>
                        <a:rPr lang="en-US" sz="1200" b="0" dirty="0">
                          <a:solidFill>
                            <a:srgbClr val="000000"/>
                          </a:solidFill>
                          <a:effectLst/>
                          <a:latin typeface="+mj-lt"/>
                          <a:ea typeface="Calibri" panose="020F0502020204030204" pitchFamily="34" charset="0"/>
                          <a:cs typeface="Arial" panose="020B0604020202020204" pitchFamily="34" charset="0"/>
                        </a:rPr>
                        <a:t>1.585</a:t>
                      </a:r>
                      <a:endParaRPr lang="en-US" sz="1200" b="0" dirty="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ctr">
                        <a:spcBef>
                          <a:spcPts val="1000"/>
                        </a:spcBef>
                        <a:spcAft>
                          <a:spcPts val="200"/>
                        </a:spcAft>
                      </a:pPr>
                      <a:r>
                        <a:rPr lang="en-US" sz="1200" b="0" dirty="0">
                          <a:solidFill>
                            <a:srgbClr val="000000"/>
                          </a:solidFill>
                          <a:effectLst/>
                          <a:latin typeface="+mj-lt"/>
                          <a:ea typeface="Calibri" panose="020F0502020204030204" pitchFamily="34" charset="0"/>
                          <a:cs typeface="Arial" panose="020B0604020202020204" pitchFamily="34" charset="0"/>
                        </a:rPr>
                        <a:t>1.259</a:t>
                      </a:r>
                      <a:endParaRPr lang="en-US" sz="1200" b="0" dirty="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0.659</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EF3"/>
                    </a:solidFill>
                  </a:tcPr>
                </a:tc>
                <a:extLst>
                  <a:ext uri="{0D108BD9-81ED-4DB2-BD59-A6C34878D82A}">
                    <a16:rowId xmlns:a16="http://schemas.microsoft.com/office/drawing/2014/main" val="2179199924"/>
                  </a:ext>
                </a:extLst>
              </a:tr>
              <a:tr h="494535">
                <a:tc>
                  <a:txBody>
                    <a:bodyPr/>
                    <a:lstStyle/>
                    <a:p>
                      <a:pPr algn="ctr"/>
                      <a:r>
                        <a:rPr lang="en-US" sz="1200" b="0" dirty="0">
                          <a:latin typeface="+mj-lt"/>
                          <a:cs typeface="Times New Roman" panose="02020603050405020304" pitchFamily="18" charset="0"/>
                        </a:rPr>
                        <a:t>Multioutput</a:t>
                      </a:r>
                    </a:p>
                    <a:p>
                      <a:pPr algn="ctr"/>
                      <a:r>
                        <a:rPr lang="en-US" sz="1200" b="0" dirty="0">
                          <a:latin typeface="+mj-lt"/>
                          <a:cs typeface="Times New Roman" panose="02020603050405020304" pitchFamily="18" charset="0"/>
                        </a:rPr>
                        <a:t>SVR</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0.984</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a:solidFill>
                            <a:srgbClr val="000000"/>
                          </a:solidFill>
                          <a:effectLst/>
                          <a:latin typeface="+mj-lt"/>
                          <a:ea typeface="Calibri" panose="020F0502020204030204" pitchFamily="34" charset="0"/>
                          <a:cs typeface="Arial" panose="020B0604020202020204" pitchFamily="34" charset="0"/>
                        </a:rPr>
                        <a:t>1.417</a:t>
                      </a:r>
                      <a:endParaRPr lang="en-US" sz="1200" b="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dirty="0">
                          <a:solidFill>
                            <a:srgbClr val="000000"/>
                          </a:solidFill>
                          <a:effectLst/>
                          <a:latin typeface="+mj-lt"/>
                          <a:ea typeface="Calibri" panose="020F0502020204030204" pitchFamily="34" charset="0"/>
                          <a:cs typeface="Arial" panose="020B0604020202020204" pitchFamily="34" charset="0"/>
                        </a:rPr>
                        <a:t>1.190</a:t>
                      </a:r>
                      <a:endParaRPr lang="en-US" sz="1200" b="0" dirty="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tc>
                  <a:txBody>
                    <a:bodyPr/>
                    <a:lstStyle/>
                    <a:p>
                      <a:pPr marL="0" marR="0" algn="ctr">
                        <a:spcBef>
                          <a:spcPts val="1000"/>
                        </a:spcBef>
                        <a:spcAft>
                          <a:spcPts val="200"/>
                        </a:spcAft>
                      </a:pPr>
                      <a:r>
                        <a:rPr lang="en-US" sz="1200" b="0" dirty="0">
                          <a:solidFill>
                            <a:srgbClr val="000000"/>
                          </a:solidFill>
                          <a:effectLst/>
                          <a:latin typeface="+mj-lt"/>
                          <a:ea typeface="Calibri" panose="020F0502020204030204" pitchFamily="34" charset="0"/>
                          <a:cs typeface="Arial" panose="020B0604020202020204" pitchFamily="34" charset="0"/>
                        </a:rPr>
                        <a:t>0.791</a:t>
                      </a:r>
                      <a:endParaRPr lang="en-US" sz="1200" b="0" dirty="0">
                        <a:effectLst/>
                        <a:latin typeface="+mj-lt"/>
                        <a:ea typeface="Calibri" panose="020F0502020204030204" pitchFamily="34" charset="0"/>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AE7"/>
                    </a:solidFill>
                  </a:tcPr>
                </a:tc>
                <a:extLst>
                  <a:ext uri="{0D108BD9-81ED-4DB2-BD59-A6C34878D82A}">
                    <a16:rowId xmlns:a16="http://schemas.microsoft.com/office/drawing/2014/main" val="866836185"/>
                  </a:ext>
                </a:extLst>
              </a:tr>
            </a:tbl>
          </a:graphicData>
        </a:graphic>
      </p:graphicFrame>
      <p:sp>
        <p:nvSpPr>
          <p:cNvPr id="4" name="TextBox 3">
            <a:extLst>
              <a:ext uri="{FF2B5EF4-FFF2-40B4-BE49-F238E27FC236}">
                <a16:creationId xmlns:a16="http://schemas.microsoft.com/office/drawing/2014/main" id="{9F8B1FA9-048B-C9EF-E6C7-A8E5BDD12301}"/>
              </a:ext>
            </a:extLst>
          </p:cNvPr>
          <p:cNvSpPr txBox="1"/>
          <p:nvPr/>
        </p:nvSpPr>
        <p:spPr>
          <a:xfrm>
            <a:off x="218707" y="294773"/>
            <a:ext cx="8890124" cy="584775"/>
          </a:xfrm>
          <a:prstGeom prst="rect">
            <a:avLst/>
          </a:prstGeom>
          <a:noFill/>
        </p:spPr>
        <p:txBody>
          <a:bodyPr wrap="square">
            <a:spAutoFit/>
          </a:bodyPr>
          <a:lstStyle/>
          <a:p>
            <a:r>
              <a:rPr lang="en-US" sz="3200" b="1" spc="-5" dirty="0">
                <a:solidFill>
                  <a:schemeClr val="bg1"/>
                </a:solidFill>
                <a:effectLst/>
                <a:latin typeface="+mj-lt"/>
                <a:ea typeface="Calibri" panose="020F0502020204030204" pitchFamily="34" charset="0"/>
                <a:cs typeface="Times New Roman" panose="02020603050405020304" pitchFamily="18" charset="0"/>
              </a:rPr>
              <a:t>Model</a:t>
            </a:r>
            <a:r>
              <a:rPr lang="en-US" sz="3200" b="1" spc="-5" dirty="0">
                <a:solidFill>
                  <a:srgbClr val="242424"/>
                </a:solidFill>
                <a:effectLst/>
                <a:latin typeface="Linux Libertine"/>
                <a:ea typeface="Calibri" panose="020F0502020204030204" pitchFamily="34" charset="0"/>
                <a:cs typeface="Times New Roman" panose="02020603050405020304" pitchFamily="18" charset="0"/>
              </a:rPr>
              <a:t> </a:t>
            </a:r>
            <a:r>
              <a:rPr lang="en-US" sz="3200" b="1" spc="-5" dirty="0">
                <a:solidFill>
                  <a:schemeClr val="bg1"/>
                </a:solidFill>
                <a:effectLst/>
                <a:latin typeface="Linux Libertine"/>
                <a:ea typeface="Calibri" panose="020F0502020204030204" pitchFamily="34" charset="0"/>
                <a:cs typeface="Times New Roman" panose="02020603050405020304" pitchFamily="18" charset="0"/>
              </a:rPr>
              <a:t>performance</a:t>
            </a:r>
            <a:r>
              <a:rPr lang="en-US" sz="3200" b="1" spc="-5" dirty="0">
                <a:solidFill>
                  <a:srgbClr val="242424"/>
                </a:solidFill>
                <a:effectLst/>
                <a:latin typeface="Linux Libertine"/>
                <a:ea typeface="Calibri" panose="020F0502020204030204" pitchFamily="34" charset="0"/>
                <a:cs typeface="Times New Roman" panose="02020603050405020304" pitchFamily="18" charset="0"/>
              </a:rPr>
              <a:t> </a:t>
            </a:r>
            <a:r>
              <a:rPr lang="en-US" sz="3200" b="1" spc="-5" dirty="0">
                <a:solidFill>
                  <a:schemeClr val="bg1"/>
                </a:solidFill>
                <a:effectLst/>
                <a:latin typeface="Linux Libertine"/>
                <a:ea typeface="Calibri" panose="020F0502020204030204" pitchFamily="34" charset="0"/>
                <a:cs typeface="Times New Roman" panose="02020603050405020304" pitchFamily="18" charset="0"/>
              </a:rPr>
              <a:t>on train and test data</a:t>
            </a:r>
            <a:endParaRPr lang="en-US" sz="3200" dirty="0">
              <a:solidFill>
                <a:schemeClr val="bg1"/>
              </a:solidFill>
            </a:endParaRPr>
          </a:p>
        </p:txBody>
      </p:sp>
      <p:graphicFrame>
        <p:nvGraphicFramePr>
          <p:cNvPr id="5" name="Content Placeholder 6">
            <a:extLst>
              <a:ext uri="{FF2B5EF4-FFF2-40B4-BE49-F238E27FC236}">
                <a16:creationId xmlns:a16="http://schemas.microsoft.com/office/drawing/2014/main" id="{9DF0691A-0DAD-87F1-C34F-4F51F31486C0}"/>
              </a:ext>
            </a:extLst>
          </p:cNvPr>
          <p:cNvGraphicFramePr>
            <a:graphicFrameLocks/>
          </p:cNvGraphicFramePr>
          <p:nvPr>
            <p:extLst>
              <p:ext uri="{D42A27DB-BD31-4B8C-83A1-F6EECF244321}">
                <p14:modId xmlns:p14="http://schemas.microsoft.com/office/powerpoint/2010/main" val="2025775925"/>
              </p:ext>
            </p:extLst>
          </p:nvPr>
        </p:nvGraphicFramePr>
        <p:xfrm>
          <a:off x="492370" y="1014046"/>
          <a:ext cx="3853961" cy="2542429"/>
        </p:xfrm>
        <a:graphic>
          <a:graphicData uri="http://schemas.openxmlformats.org/drawingml/2006/table">
            <a:tbl>
              <a:tblPr firstRow="1" bandRow="1">
                <a:tableStyleId>{93296810-A885-4BE3-A3E7-6D5BEEA58F35}</a:tableStyleId>
              </a:tblPr>
              <a:tblGrid>
                <a:gridCol w="1206007">
                  <a:extLst>
                    <a:ext uri="{9D8B030D-6E8A-4147-A177-3AD203B41FA5}">
                      <a16:colId xmlns:a16="http://schemas.microsoft.com/office/drawing/2014/main" val="2477720619"/>
                    </a:ext>
                  </a:extLst>
                </a:gridCol>
                <a:gridCol w="616107">
                  <a:extLst>
                    <a:ext uri="{9D8B030D-6E8A-4147-A177-3AD203B41FA5}">
                      <a16:colId xmlns:a16="http://schemas.microsoft.com/office/drawing/2014/main" val="3701810751"/>
                    </a:ext>
                  </a:extLst>
                </a:gridCol>
                <a:gridCol w="616828">
                  <a:extLst>
                    <a:ext uri="{9D8B030D-6E8A-4147-A177-3AD203B41FA5}">
                      <a16:colId xmlns:a16="http://schemas.microsoft.com/office/drawing/2014/main" val="4085953687"/>
                    </a:ext>
                  </a:extLst>
                </a:gridCol>
                <a:gridCol w="725637">
                  <a:extLst>
                    <a:ext uri="{9D8B030D-6E8A-4147-A177-3AD203B41FA5}">
                      <a16:colId xmlns:a16="http://schemas.microsoft.com/office/drawing/2014/main" val="2050169743"/>
                    </a:ext>
                  </a:extLst>
                </a:gridCol>
                <a:gridCol w="689382">
                  <a:extLst>
                    <a:ext uri="{9D8B030D-6E8A-4147-A177-3AD203B41FA5}">
                      <a16:colId xmlns:a16="http://schemas.microsoft.com/office/drawing/2014/main" val="3345642969"/>
                    </a:ext>
                  </a:extLst>
                </a:gridCol>
              </a:tblGrid>
              <a:tr h="363567">
                <a:tc>
                  <a:txBody>
                    <a:bodyPr/>
                    <a:lstStyle/>
                    <a:p>
                      <a:pPr marL="0" marR="0" algn="ctr">
                        <a:spcBef>
                          <a:spcPts val="1000"/>
                        </a:spcBef>
                        <a:spcAft>
                          <a:spcPts val="200"/>
                        </a:spcAft>
                      </a:pPr>
                      <a:r>
                        <a:rPr lang="en-US" sz="1200" b="0" dirty="0">
                          <a:effectLst/>
                          <a:latin typeface="+mj-lt"/>
                          <a:cs typeface="Times New Roman" panose="02020603050405020304" pitchFamily="18" charset="0"/>
                        </a:rPr>
                        <a:t>Model</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R2</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ctr">
                        <a:spcBef>
                          <a:spcPts val="1000"/>
                        </a:spcBef>
                        <a:spcAft>
                          <a:spcPts val="200"/>
                        </a:spcAft>
                      </a:pPr>
                      <a:r>
                        <a:rPr lang="en-US" sz="1200" b="0" dirty="0">
                          <a:effectLst/>
                          <a:latin typeface="+mj-lt"/>
                          <a:cs typeface="Times New Roman" panose="02020603050405020304" pitchFamily="18" charset="0"/>
                        </a:rPr>
                        <a:t>MSE</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ctr">
                        <a:spcBef>
                          <a:spcPts val="1000"/>
                        </a:spcBef>
                        <a:spcAft>
                          <a:spcPts val="200"/>
                        </a:spcAft>
                      </a:pPr>
                      <a:r>
                        <a:rPr lang="en-US" sz="1200" b="0" dirty="0">
                          <a:effectLst/>
                          <a:latin typeface="+mj-lt"/>
                          <a:cs typeface="Times New Roman" panose="02020603050405020304" pitchFamily="18" charset="0"/>
                        </a:rPr>
                        <a:t>RMSE</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ctr">
                        <a:spcBef>
                          <a:spcPts val="1000"/>
                        </a:spcBef>
                        <a:spcAft>
                          <a:spcPts val="200"/>
                        </a:spcAft>
                      </a:pPr>
                      <a:r>
                        <a:rPr lang="en-US" sz="1200" b="0" dirty="0">
                          <a:effectLst/>
                          <a:latin typeface="+mj-lt"/>
                          <a:cs typeface="Times New Roman" panose="02020603050405020304" pitchFamily="18" charset="0"/>
                        </a:rPr>
                        <a:t>MAE</a:t>
                      </a:r>
                      <a:endParaRPr lang="en-US" sz="1200" b="0" dirty="0">
                        <a:effectLst/>
                        <a:latin typeface="+mj-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6170530"/>
                  </a:ext>
                </a:extLst>
              </a:tr>
              <a:tr h="438186">
                <a:tc>
                  <a:txBody>
                    <a:bodyPr/>
                    <a:lstStyle/>
                    <a:p>
                      <a:pPr marL="0" marR="0" algn="ctr">
                        <a:spcBef>
                          <a:spcPts val="1000"/>
                        </a:spcBef>
                        <a:spcAft>
                          <a:spcPts val="200"/>
                        </a:spcAft>
                      </a:pPr>
                      <a:r>
                        <a:rPr lang="en-US" sz="1200" b="0" dirty="0">
                          <a:effectLst/>
                          <a:latin typeface="+mj-lt"/>
                          <a:cs typeface="Times New Roman" panose="02020603050405020304" pitchFamily="18" charset="0"/>
                        </a:rPr>
                        <a:t>Linear Regression</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0.897</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9.888</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3.145</a:t>
                      </a:r>
                      <a:endParaRPr lang="en-US" sz="1200" b="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2.234</a:t>
                      </a:r>
                      <a:endParaRPr lang="en-US" sz="1200" b="0" dirty="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271726087"/>
                  </a:ext>
                </a:extLst>
              </a:tr>
              <a:tr h="352218">
                <a:tc>
                  <a:txBody>
                    <a:bodyPr/>
                    <a:lstStyle/>
                    <a:p>
                      <a:pPr marL="0" marR="0" algn="ctr">
                        <a:spcBef>
                          <a:spcPts val="1000"/>
                        </a:spcBef>
                        <a:spcAft>
                          <a:spcPts val="200"/>
                        </a:spcAft>
                      </a:pPr>
                      <a:r>
                        <a:rPr lang="en-US" sz="1200" b="0" dirty="0">
                          <a:effectLst/>
                          <a:latin typeface="+mj-lt"/>
                          <a:cs typeface="Times New Roman" panose="02020603050405020304" pitchFamily="18" charset="0"/>
                        </a:rPr>
                        <a:t>Knn</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0.968</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3.083</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1.756</a:t>
                      </a:r>
                      <a:endParaRPr lang="en-US" sz="1200" b="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1.253</a:t>
                      </a:r>
                      <a:endParaRPr lang="en-US" sz="1200" b="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902527830"/>
                  </a:ext>
                </a:extLst>
              </a:tr>
              <a:tr h="352218">
                <a:tc>
                  <a:txBody>
                    <a:bodyPr/>
                    <a:lstStyle/>
                    <a:p>
                      <a:pPr marL="0" marR="0" algn="just">
                        <a:spcBef>
                          <a:spcPts val="1000"/>
                        </a:spcBef>
                        <a:spcAft>
                          <a:spcPts val="200"/>
                        </a:spcAft>
                      </a:pPr>
                      <a:r>
                        <a:rPr lang="en-US" sz="1200" b="0" dirty="0">
                          <a:effectLst/>
                          <a:latin typeface="+mj-lt"/>
                          <a:cs typeface="Times New Roman" panose="02020603050405020304" pitchFamily="18" charset="0"/>
                        </a:rPr>
                        <a:t>Decision Tree</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a:effectLst/>
                          <a:latin typeface="+mj-lt"/>
                          <a:cs typeface="Times New Roman" panose="02020603050405020304" pitchFamily="18" charset="0"/>
                        </a:rPr>
                        <a:t>1.000</a:t>
                      </a:r>
                      <a:endParaRPr lang="en-US" sz="1200" b="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0.000</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0.000</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0.000</a:t>
                      </a:r>
                      <a:endParaRPr lang="en-US" sz="1200" b="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923891008"/>
                  </a:ext>
                </a:extLst>
              </a:tr>
              <a:tr h="352218">
                <a:tc>
                  <a:txBody>
                    <a:bodyPr/>
                    <a:lstStyle/>
                    <a:p>
                      <a:pPr marL="0" marR="0" algn="ctr">
                        <a:spcBef>
                          <a:spcPts val="1000"/>
                        </a:spcBef>
                        <a:spcAft>
                          <a:spcPts val="200"/>
                        </a:spcAft>
                      </a:pPr>
                      <a:r>
                        <a:rPr lang="en-US" sz="1200" b="0" dirty="0">
                          <a:effectLst/>
                          <a:latin typeface="+mj-lt"/>
                          <a:cs typeface="Times New Roman" panose="02020603050405020304" pitchFamily="18" charset="0"/>
                        </a:rPr>
                        <a:t>Random Forest</a:t>
                      </a:r>
                      <a:endParaRPr lang="en-US" sz="1200" b="0" dirty="0">
                        <a:effectLst/>
                        <a:latin typeface="+mj-lt"/>
                        <a:ea typeface="Calibri" panose="020F0502020204030204" pitchFamily="34" charset="0"/>
                        <a:cs typeface="Times New Roman" panose="02020603050405020304" pitchFamily="18" charset="0"/>
                      </a:endParaRP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0.997</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0.300</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0.548</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0.282</a:t>
                      </a:r>
                      <a:endParaRPr lang="en-US" sz="1200" b="0" dirty="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733633422"/>
                  </a:ext>
                </a:extLst>
              </a:tr>
              <a:tr h="560026">
                <a:tc>
                  <a:txBody>
                    <a:bodyPr/>
                    <a:lstStyle/>
                    <a:p>
                      <a:pPr algn="ctr"/>
                      <a:r>
                        <a:rPr lang="en-US" sz="1200" b="0" dirty="0">
                          <a:latin typeface="+mj-lt"/>
                          <a:cs typeface="Times New Roman" panose="02020603050405020304" pitchFamily="18" charset="0"/>
                        </a:rPr>
                        <a:t>Multioutput</a:t>
                      </a:r>
                    </a:p>
                    <a:p>
                      <a:pPr algn="ctr"/>
                      <a:r>
                        <a:rPr lang="en-US" sz="1200" b="0" dirty="0">
                          <a:latin typeface="+mj-lt"/>
                          <a:cs typeface="Times New Roman" panose="02020603050405020304" pitchFamily="18" charset="0"/>
                        </a:rPr>
                        <a:t>SVR</a:t>
                      </a:r>
                    </a:p>
                  </a:txBody>
                  <a:tcP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0.994</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a:effectLst/>
                          <a:latin typeface="+mj-lt"/>
                          <a:cs typeface="Times New Roman" panose="02020603050405020304" pitchFamily="18" charset="0"/>
                        </a:rPr>
                        <a:t>0.562</a:t>
                      </a:r>
                      <a:endParaRPr lang="en-US" sz="1200" b="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0.750</a:t>
                      </a:r>
                      <a:endParaRPr lang="en-US" sz="1200" b="0" dirty="0">
                        <a:effectLst/>
                        <a:latin typeface="+mj-lt"/>
                        <a:ea typeface="Calibri" panose="020F0502020204030204" pitchFamily="34" charset="0"/>
                        <a:cs typeface="Times New Roman" panose="02020603050405020304" pitchFamily="18" charset="0"/>
                      </a:endParaRPr>
                    </a:p>
                  </a:txBody>
                  <a:tcPr anchor="ctr"/>
                </a:tc>
                <a:tc>
                  <a:txBody>
                    <a:bodyPr/>
                    <a:lstStyle/>
                    <a:p>
                      <a:pPr marL="0" marR="0" algn="just">
                        <a:spcBef>
                          <a:spcPts val="1000"/>
                        </a:spcBef>
                        <a:spcAft>
                          <a:spcPts val="200"/>
                        </a:spcAft>
                      </a:pPr>
                      <a:r>
                        <a:rPr lang="en-US" sz="1200" b="0" dirty="0">
                          <a:effectLst/>
                          <a:latin typeface="+mj-lt"/>
                          <a:cs typeface="Times New Roman" panose="02020603050405020304" pitchFamily="18" charset="0"/>
                        </a:rPr>
                        <a:t>0.376</a:t>
                      </a:r>
                      <a:endParaRPr lang="en-US" sz="1200" b="0" dirty="0">
                        <a:effectLst/>
                        <a:latin typeface="+mj-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314209124"/>
                  </a:ext>
                </a:extLst>
              </a:tr>
            </a:tbl>
          </a:graphicData>
        </a:graphic>
      </p:graphicFrame>
      <p:sp>
        <p:nvSpPr>
          <p:cNvPr id="6" name="TextBox 5">
            <a:extLst>
              <a:ext uri="{FF2B5EF4-FFF2-40B4-BE49-F238E27FC236}">
                <a16:creationId xmlns:a16="http://schemas.microsoft.com/office/drawing/2014/main" id="{9E2A3D2D-048F-AA82-5BE6-BA8050663B08}"/>
              </a:ext>
            </a:extLst>
          </p:cNvPr>
          <p:cNvSpPr txBox="1"/>
          <p:nvPr/>
        </p:nvSpPr>
        <p:spPr>
          <a:xfrm>
            <a:off x="4346330" y="1915928"/>
            <a:ext cx="1518138" cy="369332"/>
          </a:xfrm>
          <a:prstGeom prst="rect">
            <a:avLst/>
          </a:prstGeom>
          <a:noFill/>
        </p:spPr>
        <p:txBody>
          <a:bodyPr wrap="square" rtlCol="0">
            <a:spAutoFit/>
          </a:bodyPr>
          <a:lstStyle/>
          <a:p>
            <a:r>
              <a:rPr lang="en-US" b="1" dirty="0">
                <a:solidFill>
                  <a:schemeClr val="bg1"/>
                </a:solidFill>
              </a:rPr>
              <a:t>Train data</a:t>
            </a:r>
          </a:p>
        </p:txBody>
      </p:sp>
      <p:sp>
        <p:nvSpPr>
          <p:cNvPr id="7" name="TextBox 6">
            <a:extLst>
              <a:ext uri="{FF2B5EF4-FFF2-40B4-BE49-F238E27FC236}">
                <a16:creationId xmlns:a16="http://schemas.microsoft.com/office/drawing/2014/main" id="{A029F87E-CAB8-FCC5-A563-2C33C1B64778}"/>
              </a:ext>
            </a:extLst>
          </p:cNvPr>
          <p:cNvSpPr txBox="1"/>
          <p:nvPr/>
        </p:nvSpPr>
        <p:spPr>
          <a:xfrm>
            <a:off x="4346330" y="4388075"/>
            <a:ext cx="1518138" cy="369332"/>
          </a:xfrm>
          <a:prstGeom prst="rect">
            <a:avLst/>
          </a:prstGeom>
          <a:noFill/>
        </p:spPr>
        <p:txBody>
          <a:bodyPr wrap="square" rtlCol="0">
            <a:spAutoFit/>
          </a:bodyPr>
          <a:lstStyle/>
          <a:p>
            <a:r>
              <a:rPr lang="en-US" b="1" dirty="0">
                <a:solidFill>
                  <a:schemeClr val="bg1"/>
                </a:solidFill>
              </a:rPr>
              <a:t>Test data</a:t>
            </a:r>
          </a:p>
        </p:txBody>
      </p:sp>
      <p:cxnSp>
        <p:nvCxnSpPr>
          <p:cNvPr id="8" name="Straight Arrow Connector 7">
            <a:extLst>
              <a:ext uri="{FF2B5EF4-FFF2-40B4-BE49-F238E27FC236}">
                <a16:creationId xmlns:a16="http://schemas.microsoft.com/office/drawing/2014/main" id="{0E3C29D1-4CF2-5D8D-1D25-1268A72BEBE9}"/>
              </a:ext>
            </a:extLst>
          </p:cNvPr>
          <p:cNvCxnSpPr/>
          <p:nvPr/>
        </p:nvCxnSpPr>
        <p:spPr>
          <a:xfrm flipH="1">
            <a:off x="4346330" y="2381309"/>
            <a:ext cx="1189893"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B52141EE-C778-C633-FB1E-2A7782518A0A}"/>
              </a:ext>
            </a:extLst>
          </p:cNvPr>
          <p:cNvCxnSpPr/>
          <p:nvPr/>
        </p:nvCxnSpPr>
        <p:spPr>
          <a:xfrm flipH="1">
            <a:off x="4346330" y="5065893"/>
            <a:ext cx="1189893"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619AF18F-EC50-EB3E-E780-9F967C3EA5D0}"/>
              </a:ext>
            </a:extLst>
          </p:cNvPr>
          <p:cNvSpPr txBox="1"/>
          <p:nvPr/>
        </p:nvSpPr>
        <p:spPr>
          <a:xfrm>
            <a:off x="5756031" y="970801"/>
            <a:ext cx="5224646" cy="2259586"/>
          </a:xfrm>
          <a:prstGeom prst="rect">
            <a:avLst/>
          </a:prstGeom>
        </p:spPr>
        <p:txBody>
          <a:bodyPr vert="horz" lIns="91440" tIns="45720" rIns="91440" bIns="45720" rtlCol="0">
            <a:normAutofit fontScale="85000" lnSpcReduction="20000"/>
          </a:bodyPr>
          <a:lstStyle/>
          <a:p>
            <a:pPr indent="-228600">
              <a:spcAft>
                <a:spcPts val="600"/>
              </a:spcAft>
              <a:buClr>
                <a:schemeClr val="accent1"/>
              </a:buClr>
              <a:buFont typeface="Arial" panose="020B0604020202020204" pitchFamily="34" charset="0"/>
              <a:buChar char="•"/>
            </a:pPr>
            <a:r>
              <a:rPr lang="en-US" sz="1500" b="1" dirty="0">
                <a:solidFill>
                  <a:schemeClr val="bg1"/>
                </a:solidFill>
              </a:rPr>
              <a:t>Conclusions:</a:t>
            </a:r>
          </a:p>
          <a:p>
            <a:pPr marL="285750" indent="-228600">
              <a:spcAft>
                <a:spcPts val="600"/>
              </a:spcAft>
              <a:buClr>
                <a:schemeClr val="accent1"/>
              </a:buClr>
              <a:buFont typeface="Arial" panose="020B0604020202020204" pitchFamily="34" charset="0"/>
              <a:buChar char="•"/>
            </a:pPr>
            <a:r>
              <a:rPr lang="en-US" sz="1500" dirty="0">
                <a:solidFill>
                  <a:schemeClr val="bg1"/>
                </a:solidFill>
              </a:rPr>
              <a:t>The models have been evaluated on the test set. </a:t>
            </a:r>
          </a:p>
          <a:p>
            <a:pPr marL="285750" indent="-228600">
              <a:spcAft>
                <a:spcPts val="600"/>
              </a:spcAft>
              <a:buClr>
                <a:schemeClr val="accent1"/>
              </a:buClr>
              <a:buFont typeface="Arial" panose="020B0604020202020204" pitchFamily="34" charset="0"/>
              <a:buChar char="•"/>
            </a:pPr>
            <a:r>
              <a:rPr lang="en-US" sz="1500" dirty="0">
                <a:solidFill>
                  <a:schemeClr val="bg1"/>
                </a:solidFill>
              </a:rPr>
              <a:t>Since scaling did not have any effect on the performance, raw data is used.</a:t>
            </a:r>
          </a:p>
          <a:p>
            <a:pPr marL="285750" indent="-228600">
              <a:spcAft>
                <a:spcPts val="600"/>
              </a:spcAft>
              <a:buClr>
                <a:schemeClr val="accent1"/>
              </a:buClr>
              <a:buFont typeface="Arial" panose="020B0604020202020204" pitchFamily="34" charset="0"/>
              <a:buChar char="•"/>
            </a:pPr>
            <a:r>
              <a:rPr lang="en-US" sz="1500" dirty="0">
                <a:solidFill>
                  <a:schemeClr val="bg1"/>
                </a:solidFill>
              </a:rPr>
              <a:t>Decision tree model outperforms all other models on train set. Random Forest and Multi-output SVR did well too. The MSE, RMSE and MAE scores of these 3 models are closer to 0.</a:t>
            </a:r>
          </a:p>
          <a:p>
            <a:pPr marL="285750" indent="-228600">
              <a:spcAft>
                <a:spcPts val="600"/>
              </a:spcAft>
              <a:buClr>
                <a:schemeClr val="accent1"/>
              </a:buClr>
              <a:buFont typeface="Arial" panose="020B0604020202020204" pitchFamily="34" charset="0"/>
              <a:buChar char="•"/>
            </a:pPr>
            <a:r>
              <a:rPr lang="en-US" sz="1500" dirty="0">
                <a:solidFill>
                  <a:schemeClr val="bg1"/>
                </a:solidFill>
              </a:rPr>
              <a:t>Multi-output SVR has the best test score with 0.984 (R2 in the above table) with better MSE,RMSE and MAE values which indicates a good model. The scores of Decision tree and Random Forest models are also good.</a:t>
            </a:r>
          </a:p>
          <a:p>
            <a:pPr marL="285750" indent="-228600">
              <a:spcAft>
                <a:spcPts val="600"/>
              </a:spcAft>
              <a:buClr>
                <a:schemeClr val="accent1"/>
              </a:buClr>
              <a:buFont typeface="Arial" panose="020B0604020202020204" pitchFamily="34" charset="0"/>
              <a:buChar char="•"/>
            </a:pPr>
            <a:endParaRPr lang="en-US" sz="1500" dirty="0">
              <a:solidFill>
                <a:schemeClr val="tx2"/>
              </a:solidFill>
            </a:endParaRPr>
          </a:p>
          <a:p>
            <a:pPr indent="-228600">
              <a:spcAft>
                <a:spcPts val="600"/>
              </a:spcAft>
              <a:buClr>
                <a:schemeClr val="accent1"/>
              </a:buClr>
              <a:buFont typeface="Arial" panose="020B0604020202020204" pitchFamily="34" charset="0"/>
              <a:buChar char="•"/>
            </a:pPr>
            <a:endParaRPr lang="en-US" sz="1500" dirty="0">
              <a:solidFill>
                <a:schemeClr val="tx2"/>
              </a:solidFill>
            </a:endParaRPr>
          </a:p>
        </p:txBody>
      </p:sp>
      <p:pic>
        <p:nvPicPr>
          <p:cNvPr id="2050" name="Picture 2">
            <a:extLst>
              <a:ext uri="{FF2B5EF4-FFF2-40B4-BE49-F238E27FC236}">
                <a16:creationId xmlns:a16="http://schemas.microsoft.com/office/drawing/2014/main" id="{9182302C-B80B-535A-AFB8-F498F85FF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128" y="3321640"/>
            <a:ext cx="3936025" cy="2944344"/>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32ECA8B5-91FD-ABF2-3FAB-B7AE69E18D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52169842"/>
      </p:ext>
    </p:extLst>
  </p:cSld>
  <p:clrMapOvr>
    <a:masterClrMapping/>
  </p:clrMapOvr>
  <mc:AlternateContent xmlns:mc="http://schemas.openxmlformats.org/markup-compatibility/2006">
    <mc:Choice xmlns:p14="http://schemas.microsoft.com/office/powerpoint/2010/main" Requires="p14">
      <p:transition spd="slow" p14:dur="2000" advTm="76159"/>
    </mc:Choice>
    <mc:Fallback>
      <p:transition spd="slow" advTm="76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91A649-17F0-51B3-3E03-3A3E2A61DAA4}"/>
              </a:ext>
            </a:extLst>
          </p:cNvPr>
          <p:cNvSpPr txBox="1"/>
          <p:nvPr/>
        </p:nvSpPr>
        <p:spPr>
          <a:xfrm>
            <a:off x="246185" y="277884"/>
            <a:ext cx="8399584" cy="1077218"/>
          </a:xfrm>
          <a:prstGeom prst="rect">
            <a:avLst/>
          </a:prstGeom>
          <a:noFill/>
        </p:spPr>
        <p:txBody>
          <a:bodyPr wrap="square">
            <a:spAutoFit/>
          </a:bodyPr>
          <a:lstStyle/>
          <a:p>
            <a:r>
              <a:rPr lang="en-US" sz="3200" b="1" dirty="0">
                <a:solidFill>
                  <a:schemeClr val="bg1"/>
                </a:solidFill>
              </a:rPr>
              <a:t>Hyperparameter tuning</a:t>
            </a:r>
          </a:p>
          <a:p>
            <a:endParaRPr lang="en-US" sz="3200" b="1" dirty="0"/>
          </a:p>
        </p:txBody>
      </p:sp>
      <p:sp>
        <p:nvSpPr>
          <p:cNvPr id="4" name="TextBox 3">
            <a:extLst>
              <a:ext uri="{FF2B5EF4-FFF2-40B4-BE49-F238E27FC236}">
                <a16:creationId xmlns:a16="http://schemas.microsoft.com/office/drawing/2014/main" id="{43EB403B-A67C-FD4F-D72C-8D9934C51D5B}"/>
              </a:ext>
            </a:extLst>
          </p:cNvPr>
          <p:cNvSpPr txBox="1"/>
          <p:nvPr/>
        </p:nvSpPr>
        <p:spPr>
          <a:xfrm>
            <a:off x="298939" y="902677"/>
            <a:ext cx="808306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Did not improve Linear Regression model</a:t>
            </a:r>
          </a:p>
          <a:p>
            <a:pPr marL="342900" indent="-342900">
              <a:buFont typeface="Arial" panose="020B0604020202020204" pitchFamily="34" charset="0"/>
              <a:buChar char="•"/>
            </a:pPr>
            <a:r>
              <a:rPr lang="en-US" sz="2000" dirty="0">
                <a:solidFill>
                  <a:schemeClr val="bg1"/>
                </a:solidFill>
              </a:rPr>
              <a:t>Improved the model performance of KNN regressor.</a:t>
            </a:r>
          </a:p>
        </p:txBody>
      </p:sp>
      <p:graphicFrame>
        <p:nvGraphicFramePr>
          <p:cNvPr id="5" name="Table 4">
            <a:extLst>
              <a:ext uri="{FF2B5EF4-FFF2-40B4-BE49-F238E27FC236}">
                <a16:creationId xmlns:a16="http://schemas.microsoft.com/office/drawing/2014/main" id="{C84FAF11-488D-9D55-9263-FD45D319D652}"/>
              </a:ext>
            </a:extLst>
          </p:cNvPr>
          <p:cNvGraphicFramePr>
            <a:graphicFrameLocks noGrp="1"/>
          </p:cNvGraphicFramePr>
          <p:nvPr>
            <p:extLst>
              <p:ext uri="{D42A27DB-BD31-4B8C-83A1-F6EECF244321}">
                <p14:modId xmlns:p14="http://schemas.microsoft.com/office/powerpoint/2010/main" val="121359657"/>
              </p:ext>
            </p:extLst>
          </p:nvPr>
        </p:nvGraphicFramePr>
        <p:xfrm>
          <a:off x="612525" y="1689914"/>
          <a:ext cx="6479938" cy="1445090"/>
        </p:xfrm>
        <a:graphic>
          <a:graphicData uri="http://schemas.openxmlformats.org/drawingml/2006/table">
            <a:tbl>
              <a:tblPr firstRow="1" bandRow="1">
                <a:tableStyleId>{93296810-A885-4BE3-A3E7-6D5BEEA58F35}</a:tableStyleId>
              </a:tblPr>
              <a:tblGrid>
                <a:gridCol w="1669016">
                  <a:extLst>
                    <a:ext uri="{9D8B030D-6E8A-4147-A177-3AD203B41FA5}">
                      <a16:colId xmlns:a16="http://schemas.microsoft.com/office/drawing/2014/main" val="2813443062"/>
                    </a:ext>
                  </a:extLst>
                </a:gridCol>
                <a:gridCol w="1060874">
                  <a:extLst>
                    <a:ext uri="{9D8B030D-6E8A-4147-A177-3AD203B41FA5}">
                      <a16:colId xmlns:a16="http://schemas.microsoft.com/office/drawing/2014/main" val="3761119365"/>
                    </a:ext>
                  </a:extLst>
                </a:gridCol>
                <a:gridCol w="959786">
                  <a:extLst>
                    <a:ext uri="{9D8B030D-6E8A-4147-A177-3AD203B41FA5}">
                      <a16:colId xmlns:a16="http://schemas.microsoft.com/office/drawing/2014/main" val="4182834859"/>
                    </a:ext>
                  </a:extLst>
                </a:gridCol>
                <a:gridCol w="770975">
                  <a:extLst>
                    <a:ext uri="{9D8B030D-6E8A-4147-A177-3AD203B41FA5}">
                      <a16:colId xmlns:a16="http://schemas.microsoft.com/office/drawing/2014/main" val="3344157542"/>
                    </a:ext>
                  </a:extLst>
                </a:gridCol>
                <a:gridCol w="849647">
                  <a:extLst>
                    <a:ext uri="{9D8B030D-6E8A-4147-A177-3AD203B41FA5}">
                      <a16:colId xmlns:a16="http://schemas.microsoft.com/office/drawing/2014/main" val="1821831837"/>
                    </a:ext>
                  </a:extLst>
                </a:gridCol>
                <a:gridCol w="1169640">
                  <a:extLst>
                    <a:ext uri="{9D8B030D-6E8A-4147-A177-3AD203B41FA5}">
                      <a16:colId xmlns:a16="http://schemas.microsoft.com/office/drawing/2014/main" val="2432462475"/>
                    </a:ext>
                  </a:extLst>
                </a:gridCol>
              </a:tblGrid>
              <a:tr h="505630">
                <a:tc>
                  <a:txBody>
                    <a:bodyPr/>
                    <a:lstStyle/>
                    <a:p>
                      <a:r>
                        <a:rPr lang="en-US" sz="1600" dirty="0"/>
                        <a:t>KNN Regressor</a:t>
                      </a:r>
                    </a:p>
                  </a:txBody>
                  <a:tcPr/>
                </a:tc>
                <a:tc>
                  <a:txBody>
                    <a:bodyPr/>
                    <a:lstStyle/>
                    <a:p>
                      <a:r>
                        <a:rPr lang="en-US" sz="1600" dirty="0"/>
                        <a:t>R2_train</a:t>
                      </a:r>
                    </a:p>
                  </a:txBody>
                  <a:tcPr/>
                </a:tc>
                <a:tc>
                  <a:txBody>
                    <a:bodyPr/>
                    <a:lstStyle/>
                    <a:p>
                      <a:r>
                        <a:rPr lang="en-US" sz="1600" dirty="0"/>
                        <a:t>R2_test</a:t>
                      </a:r>
                    </a:p>
                  </a:txBody>
                  <a:tcPr/>
                </a:tc>
                <a:tc>
                  <a:txBody>
                    <a:bodyPr/>
                    <a:lstStyle/>
                    <a:p>
                      <a:r>
                        <a:rPr lang="en-US" sz="1600" dirty="0"/>
                        <a:t>MSE</a:t>
                      </a:r>
                    </a:p>
                  </a:txBody>
                  <a:tcPr/>
                </a:tc>
                <a:tc>
                  <a:txBody>
                    <a:bodyPr/>
                    <a:lstStyle/>
                    <a:p>
                      <a:r>
                        <a:rPr lang="en-US" sz="1600" dirty="0"/>
                        <a:t>RMSE</a:t>
                      </a:r>
                    </a:p>
                  </a:txBody>
                  <a:tcPr/>
                </a:tc>
                <a:tc>
                  <a:txBody>
                    <a:bodyPr/>
                    <a:lstStyle/>
                    <a:p>
                      <a:r>
                        <a:rPr lang="en-US" sz="1600" dirty="0"/>
                        <a:t>MAE</a:t>
                      </a:r>
                    </a:p>
                  </a:txBody>
                  <a:tcPr/>
                </a:tc>
                <a:extLst>
                  <a:ext uri="{0D108BD9-81ED-4DB2-BD59-A6C34878D82A}">
                    <a16:rowId xmlns:a16="http://schemas.microsoft.com/office/drawing/2014/main" val="737830802"/>
                  </a:ext>
                </a:extLst>
              </a:tr>
              <a:tr h="432985">
                <a:tc>
                  <a:txBody>
                    <a:bodyPr/>
                    <a:lstStyle/>
                    <a:p>
                      <a:r>
                        <a:rPr lang="en-US" sz="1400" dirty="0"/>
                        <a:t>Base Model</a:t>
                      </a:r>
                    </a:p>
                  </a:txBody>
                  <a:tcPr/>
                </a:tc>
                <a:tc>
                  <a:txBody>
                    <a:bodyPr/>
                    <a:lstStyle/>
                    <a:p>
                      <a:r>
                        <a:rPr lang="en-US" sz="1400" dirty="0"/>
                        <a:t>0.968</a:t>
                      </a:r>
                    </a:p>
                  </a:txBody>
                  <a:tcPr/>
                </a:tc>
                <a:tc>
                  <a:txBody>
                    <a:bodyPr/>
                    <a:lstStyle/>
                    <a:p>
                      <a:r>
                        <a:rPr lang="en-US" sz="1400" dirty="0"/>
                        <a:t>0.921</a:t>
                      </a:r>
                    </a:p>
                  </a:txBody>
                  <a:tcPr/>
                </a:tc>
                <a:tc>
                  <a:txBody>
                    <a:bodyPr/>
                    <a:lstStyle/>
                    <a:p>
                      <a:r>
                        <a:rPr lang="en-US" sz="1400" dirty="0"/>
                        <a:t>7.003</a:t>
                      </a:r>
                    </a:p>
                  </a:txBody>
                  <a:tcPr/>
                </a:tc>
                <a:tc>
                  <a:txBody>
                    <a:bodyPr/>
                    <a:lstStyle/>
                    <a:p>
                      <a:r>
                        <a:rPr lang="en-US" sz="1400" dirty="0"/>
                        <a:t>2.646</a:t>
                      </a:r>
                    </a:p>
                  </a:txBody>
                  <a:tcPr/>
                </a:tc>
                <a:tc>
                  <a:txBody>
                    <a:bodyPr/>
                    <a:lstStyle/>
                    <a:p>
                      <a:r>
                        <a:rPr lang="en-US" sz="1400" dirty="0"/>
                        <a:t>1.925</a:t>
                      </a:r>
                    </a:p>
                  </a:txBody>
                  <a:tcPr/>
                </a:tc>
                <a:extLst>
                  <a:ext uri="{0D108BD9-81ED-4DB2-BD59-A6C34878D82A}">
                    <a16:rowId xmlns:a16="http://schemas.microsoft.com/office/drawing/2014/main" val="3060856665"/>
                  </a:ext>
                </a:extLst>
              </a:tr>
              <a:tr h="432985">
                <a:tc>
                  <a:txBody>
                    <a:bodyPr/>
                    <a:lstStyle/>
                    <a:p>
                      <a:r>
                        <a:rPr lang="en-US" sz="1400" dirty="0"/>
                        <a:t>Tuned Model</a:t>
                      </a:r>
                    </a:p>
                  </a:txBody>
                  <a:tcPr/>
                </a:tc>
                <a:tc>
                  <a:txBody>
                    <a:bodyPr/>
                    <a:lstStyle/>
                    <a:p>
                      <a:r>
                        <a:rPr lang="en-US" sz="1400" dirty="0"/>
                        <a:t>0.975</a:t>
                      </a:r>
                    </a:p>
                  </a:txBody>
                  <a:tcPr/>
                </a:tc>
                <a:tc>
                  <a:txBody>
                    <a:bodyPr/>
                    <a:lstStyle/>
                    <a:p>
                      <a:r>
                        <a:rPr lang="en-US" sz="1400" dirty="0"/>
                        <a:t>0.934</a:t>
                      </a:r>
                    </a:p>
                  </a:txBody>
                  <a:tcPr/>
                </a:tc>
                <a:tc>
                  <a:txBody>
                    <a:bodyPr/>
                    <a:lstStyle/>
                    <a:p>
                      <a:r>
                        <a:rPr lang="en-US" sz="1400" dirty="0"/>
                        <a:t>5.839</a:t>
                      </a:r>
                    </a:p>
                  </a:txBody>
                  <a:tcPr/>
                </a:tc>
                <a:tc>
                  <a:txBody>
                    <a:bodyPr/>
                    <a:lstStyle/>
                    <a:p>
                      <a:r>
                        <a:rPr lang="en-US" sz="1400" dirty="0"/>
                        <a:t>2.416</a:t>
                      </a:r>
                    </a:p>
                  </a:txBody>
                  <a:tcPr/>
                </a:tc>
                <a:tc>
                  <a:txBody>
                    <a:bodyPr/>
                    <a:lstStyle/>
                    <a:p>
                      <a:r>
                        <a:rPr lang="en-US" sz="1400" dirty="0"/>
                        <a:t>1.787</a:t>
                      </a:r>
                    </a:p>
                  </a:txBody>
                  <a:tcPr/>
                </a:tc>
                <a:extLst>
                  <a:ext uri="{0D108BD9-81ED-4DB2-BD59-A6C34878D82A}">
                    <a16:rowId xmlns:a16="http://schemas.microsoft.com/office/drawing/2014/main" val="4272078093"/>
                  </a:ext>
                </a:extLst>
              </a:tr>
            </a:tbl>
          </a:graphicData>
        </a:graphic>
      </p:graphicFrame>
      <p:pic>
        <p:nvPicPr>
          <p:cNvPr id="1028" name="Picture 4">
            <a:extLst>
              <a:ext uri="{FF2B5EF4-FFF2-40B4-BE49-F238E27FC236}">
                <a16:creationId xmlns:a16="http://schemas.microsoft.com/office/drawing/2014/main" id="{455C3187-1EA2-28CA-DBB1-C7FAAC6FF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70" y="3307373"/>
            <a:ext cx="36957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51486E4-08B2-CDBC-7F41-946FD7F35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4432" y="3302432"/>
            <a:ext cx="36957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8C3D6FCF-865A-D5D9-9A19-076E9760E3B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2321014"/>
      </p:ext>
    </p:extLst>
  </p:cSld>
  <p:clrMapOvr>
    <a:masterClrMapping/>
  </p:clrMapOvr>
  <mc:AlternateContent xmlns:mc="http://schemas.openxmlformats.org/markup-compatibility/2006">
    <mc:Choice xmlns:p14="http://schemas.microsoft.com/office/powerpoint/2010/main" Requires="p14">
      <p:transition spd="slow" p14:dur="2000" advTm="46625"/>
    </mc:Choice>
    <mc:Fallback>
      <p:transition spd="slow" advTm="46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8D9A9E-7F14-F88B-3337-64229E4BA82B}"/>
              </a:ext>
            </a:extLst>
          </p:cNvPr>
          <p:cNvSpPr txBox="1"/>
          <p:nvPr/>
        </p:nvSpPr>
        <p:spPr>
          <a:xfrm>
            <a:off x="574431" y="310661"/>
            <a:ext cx="9525000" cy="3600986"/>
          </a:xfrm>
          <a:prstGeom prst="rect">
            <a:avLst/>
          </a:prstGeom>
          <a:noFill/>
        </p:spPr>
        <p:txBody>
          <a:bodyPr wrap="square" rtlCol="0">
            <a:spAutoFit/>
          </a:bodyPr>
          <a:lstStyle/>
          <a:p>
            <a:r>
              <a:rPr lang="en-US" sz="3200" b="1" dirty="0">
                <a:solidFill>
                  <a:schemeClr val="bg1"/>
                </a:solidFill>
              </a:rPr>
              <a:t>Conclusions</a:t>
            </a:r>
          </a:p>
          <a:p>
            <a:pPr marL="457200" indent="-457200">
              <a:buFont typeface="Arial" panose="020B0604020202020204" pitchFamily="34" charset="0"/>
              <a:buChar char="•"/>
            </a:pPr>
            <a:r>
              <a:rPr lang="en-US" sz="2800" dirty="0">
                <a:solidFill>
                  <a:schemeClr val="bg1"/>
                </a:solidFill>
              </a:rPr>
              <a:t>Multi-output models performed better than single-output models.</a:t>
            </a:r>
          </a:p>
          <a:p>
            <a:pPr marL="457200" indent="-457200">
              <a:buFont typeface="Arial" panose="020B0604020202020204" pitchFamily="34" charset="0"/>
              <a:buChar char="•"/>
            </a:pPr>
            <a:r>
              <a:rPr lang="en-US" sz="2800" dirty="0">
                <a:solidFill>
                  <a:schemeClr val="bg1"/>
                </a:solidFill>
              </a:rPr>
              <a:t>Mult-output SVR , Decision tree and Random Forest performed better than  Linear regression and KNN model.</a:t>
            </a:r>
          </a:p>
          <a:p>
            <a:pPr marL="457200" indent="-457200">
              <a:buFont typeface="Arial" panose="020B0604020202020204" pitchFamily="34" charset="0"/>
              <a:buChar char="•"/>
            </a:pPr>
            <a:r>
              <a:rPr lang="en-US" sz="2800" dirty="0">
                <a:solidFill>
                  <a:schemeClr val="bg1"/>
                </a:solidFill>
              </a:rPr>
              <a:t>Tuning KNN model with GridSearchCV improved the model's performance.</a:t>
            </a:r>
          </a:p>
        </p:txBody>
      </p:sp>
      <p:sp>
        <p:nvSpPr>
          <p:cNvPr id="4" name="TextBox 3">
            <a:extLst>
              <a:ext uri="{FF2B5EF4-FFF2-40B4-BE49-F238E27FC236}">
                <a16:creationId xmlns:a16="http://schemas.microsoft.com/office/drawing/2014/main" id="{0D1B13B1-5F8B-043A-7B25-B3134DFC737F}"/>
              </a:ext>
            </a:extLst>
          </p:cNvPr>
          <p:cNvSpPr txBox="1"/>
          <p:nvPr/>
        </p:nvSpPr>
        <p:spPr>
          <a:xfrm>
            <a:off x="480645" y="4108938"/>
            <a:ext cx="10738340" cy="1631216"/>
          </a:xfrm>
          <a:prstGeom prst="rect">
            <a:avLst/>
          </a:prstGeom>
          <a:noFill/>
        </p:spPr>
        <p:txBody>
          <a:bodyPr wrap="square" rtlCol="0">
            <a:spAutoFit/>
          </a:bodyPr>
          <a:lstStyle/>
          <a:p>
            <a:r>
              <a:rPr lang="en-US" sz="2800" b="1" dirty="0">
                <a:solidFill>
                  <a:schemeClr val="bg1"/>
                </a:solidFill>
              </a:rPr>
              <a:t>Future Work</a:t>
            </a:r>
          </a:p>
          <a:p>
            <a:pPr marL="342900" indent="-342900">
              <a:buFont typeface="Arial" panose="020B0604020202020204" pitchFamily="34" charset="0"/>
              <a:buChar char="•"/>
            </a:pPr>
            <a:r>
              <a:rPr lang="en-US" sz="2400" dirty="0">
                <a:solidFill>
                  <a:schemeClr val="bg1"/>
                </a:solidFill>
              </a:rPr>
              <a:t>Increase the quantity of data samples and perform the study with Deep learning models and compare with Machine learning models results from this study.</a:t>
            </a:r>
          </a:p>
        </p:txBody>
      </p:sp>
      <p:sp>
        <p:nvSpPr>
          <p:cNvPr id="5" name="TextBox 4">
            <a:extLst>
              <a:ext uri="{FF2B5EF4-FFF2-40B4-BE49-F238E27FC236}">
                <a16:creationId xmlns:a16="http://schemas.microsoft.com/office/drawing/2014/main" id="{7C14A35B-39E3-5450-1120-4D765DBE9EF9}"/>
              </a:ext>
            </a:extLst>
          </p:cNvPr>
          <p:cNvSpPr txBox="1"/>
          <p:nvPr/>
        </p:nvSpPr>
        <p:spPr>
          <a:xfrm>
            <a:off x="4560277" y="5861539"/>
            <a:ext cx="6037385" cy="461665"/>
          </a:xfrm>
          <a:prstGeom prst="rect">
            <a:avLst/>
          </a:prstGeom>
          <a:noFill/>
        </p:spPr>
        <p:txBody>
          <a:bodyPr wrap="square" rtlCol="0">
            <a:spAutoFit/>
          </a:bodyPr>
          <a:lstStyle/>
          <a:p>
            <a:r>
              <a:rPr lang="en-US" sz="2400" dirty="0">
                <a:solidFill>
                  <a:schemeClr val="bg1"/>
                </a:solidFill>
                <a:latin typeface="Arial Nova Light" panose="020F0502020204030204" pitchFamily="34" charset="0"/>
                <a:cs typeface="Sanskrit Text" panose="020B0502040204020203" pitchFamily="18" charset="0"/>
              </a:rPr>
              <a:t>THANK YOU</a:t>
            </a:r>
          </a:p>
        </p:txBody>
      </p:sp>
      <p:pic>
        <p:nvPicPr>
          <p:cNvPr id="7" name="Audio 6">
            <a:hlinkClick r:id="" action="ppaction://media"/>
            <a:extLst>
              <a:ext uri="{FF2B5EF4-FFF2-40B4-BE49-F238E27FC236}">
                <a16:creationId xmlns:a16="http://schemas.microsoft.com/office/drawing/2014/main" id="{D3CCA5F5-D0D1-103B-36A7-DE9782FCEE7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7897827"/>
      </p:ext>
    </p:extLst>
  </p:cSld>
  <p:clrMapOvr>
    <a:masterClrMapping/>
  </p:clrMapOvr>
  <mc:AlternateContent xmlns:mc="http://schemas.openxmlformats.org/markup-compatibility/2006">
    <mc:Choice xmlns:p14="http://schemas.microsoft.com/office/powerpoint/2010/main" Requires="p14">
      <p:transition spd="slow" p14:dur="2000" advTm="57195"/>
    </mc:Choice>
    <mc:Fallback>
      <p:transition spd="slow" advTm="57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DE1FC8-9C14-886B-48AE-2B4A47056184}"/>
              </a:ext>
            </a:extLst>
          </p:cNvPr>
          <p:cNvSpPr txBox="1"/>
          <p:nvPr/>
        </p:nvSpPr>
        <p:spPr>
          <a:xfrm>
            <a:off x="429397" y="597909"/>
            <a:ext cx="10011498" cy="5293757"/>
          </a:xfrm>
          <a:prstGeom prst="rect">
            <a:avLst/>
          </a:prstGeom>
          <a:noFill/>
        </p:spPr>
        <p:txBody>
          <a:bodyPr wrap="square" rtlCol="0">
            <a:spAutoFit/>
          </a:bodyPr>
          <a:lstStyle/>
          <a:p>
            <a:r>
              <a:rPr lang="en-US" sz="3200" b="1">
                <a:solidFill>
                  <a:schemeClr val="bg1"/>
                </a:solidFill>
              </a:rPr>
              <a:t>Problem Statement:</a:t>
            </a:r>
            <a:endParaRPr lang="en-US" sz="2400" b="1">
              <a:solidFill>
                <a:schemeClr val="bg1"/>
              </a:solidFill>
            </a:endParaRPr>
          </a:p>
          <a:p>
            <a:pPr marL="457200" indent="-457200">
              <a:buFont typeface="Arial" panose="020B0604020202020204" pitchFamily="34" charset="0"/>
              <a:buChar char="•"/>
            </a:pPr>
            <a:r>
              <a:rPr lang="en-US" sz="2400">
                <a:solidFill>
                  <a:schemeClr val="bg1"/>
                </a:solidFill>
                <a:effectLst/>
                <a:latin typeface="+mj-lt"/>
                <a:ea typeface="Calibri" panose="020F0502020204030204" pitchFamily="34" charset="0"/>
                <a:cs typeface="Times New Roman" panose="02020603050405020304" pitchFamily="18" charset="0"/>
              </a:rPr>
              <a:t>With increasing population and growing energy demand, efficient use of energy is one of the most cost-effective ways to save money, lower green house gas emissions and helps in improving well being of the building occupants or homeowners.</a:t>
            </a:r>
          </a:p>
          <a:p>
            <a:pPr marL="457200" indent="-457200">
              <a:buFont typeface="Arial" panose="020B0604020202020204" pitchFamily="34" charset="0"/>
              <a:buChar char="•"/>
            </a:pPr>
            <a:r>
              <a:rPr lang="en-US" sz="2400">
                <a:solidFill>
                  <a:schemeClr val="bg1"/>
                </a:solidFill>
                <a:effectLst/>
                <a:latin typeface="+mj-lt"/>
                <a:ea typeface="Calibri" panose="020F0502020204030204" pitchFamily="34" charset="0"/>
                <a:cs typeface="Times New Roman" panose="02020603050405020304" pitchFamily="18" charset="0"/>
              </a:rPr>
              <a:t>Heating load is the amount of heat energy needed to keep the interior of a building warm during colder periods. </a:t>
            </a:r>
            <a:r>
              <a:rPr lang="en-US" sz="2400">
                <a:solidFill>
                  <a:schemeClr val="bg1"/>
                </a:solidFill>
                <a:effectLst/>
                <a:latin typeface="+mj-lt"/>
                <a:ea typeface="Calibri" panose="020F0502020204030204" pitchFamily="34" charset="0"/>
              </a:rPr>
              <a:t>Cooling load is the amount of energy required to cool a building and maintain a comfortable temperature during warmer periods.</a:t>
            </a:r>
            <a:r>
              <a:rPr lang="en-US" sz="2400" b="1">
                <a:solidFill>
                  <a:schemeClr val="bg1"/>
                </a:solidFill>
                <a:effectLst/>
                <a:latin typeface="+mj-lt"/>
                <a:ea typeface="Calibri" panose="020F0502020204030204" pitchFamily="34" charset="0"/>
                <a:cs typeface="Times New Roman" panose="02020603050405020304" pitchFamily="18" charset="0"/>
              </a:rPr>
              <a:t> </a:t>
            </a:r>
          </a:p>
          <a:p>
            <a:pPr marL="457200" indent="-457200">
              <a:buFont typeface="Arial" panose="020B0604020202020204" pitchFamily="34" charset="0"/>
              <a:buChar char="•"/>
            </a:pPr>
            <a:r>
              <a:rPr lang="en-US" sz="2400" b="0" i="0" u="none" strike="noStrike" baseline="0">
                <a:solidFill>
                  <a:schemeClr val="bg1"/>
                </a:solidFill>
                <a:latin typeface="+mj-lt"/>
              </a:rPr>
              <a:t>This project will give the basic idea of studying heating and cooling loads of different types of buildings with various parameters. The load calculations will have an impact on energy efficiency. </a:t>
            </a:r>
            <a:endParaRPr lang="en-US" sz="2400">
              <a:solidFill>
                <a:schemeClr val="bg1"/>
              </a:solidFill>
              <a:latin typeface="+mj-lt"/>
              <a:cs typeface="Times New Roman" panose="02020603050405020304" pitchFamily="18" charset="0"/>
            </a:endParaRPr>
          </a:p>
          <a:p>
            <a:endParaRPr lang="en-US" sz="2400">
              <a:solidFill>
                <a:schemeClr val="bg1"/>
              </a:solidFill>
              <a:latin typeface="+mj-lt"/>
            </a:endParaRPr>
          </a:p>
          <a:p>
            <a:pPr marL="285750" indent="-285750">
              <a:buFont typeface="Arial" panose="020B0604020202020204" pitchFamily="34" charset="0"/>
              <a:buChar char="•"/>
            </a:pPr>
            <a:endParaRPr lang="en-US" dirty="0">
              <a:solidFill>
                <a:schemeClr val="bg1"/>
              </a:solidFill>
            </a:endParaRPr>
          </a:p>
        </p:txBody>
      </p:sp>
      <p:pic>
        <p:nvPicPr>
          <p:cNvPr id="9" name="Audio 8">
            <a:hlinkClick r:id="" action="ppaction://media"/>
            <a:extLst>
              <a:ext uri="{FF2B5EF4-FFF2-40B4-BE49-F238E27FC236}">
                <a16:creationId xmlns:a16="http://schemas.microsoft.com/office/drawing/2014/main" id="{EAA29684-0ACB-C5FC-479D-C04ECDAC275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40144919"/>
      </p:ext>
    </p:extLst>
  </p:cSld>
  <p:clrMapOvr>
    <a:masterClrMapping/>
  </p:clrMapOvr>
  <mc:AlternateContent xmlns:mc="http://schemas.openxmlformats.org/markup-compatibility/2006">
    <mc:Choice xmlns:p14="http://schemas.microsoft.com/office/powerpoint/2010/main" Requires="p14">
      <p:transition spd="slow" p14:dur="2000" advTm="28676"/>
    </mc:Choice>
    <mc:Fallback>
      <p:transition spd="slow" advTm="28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66AD3D-4E25-3A65-0196-D47A87D508DD}"/>
              </a:ext>
            </a:extLst>
          </p:cNvPr>
          <p:cNvSpPr/>
          <p:nvPr/>
        </p:nvSpPr>
        <p:spPr>
          <a:xfrm>
            <a:off x="7446686" y="1598729"/>
            <a:ext cx="1936376" cy="31057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cxnSp>
        <p:nvCxnSpPr>
          <p:cNvPr id="4" name="Straight Arrow Connector 3">
            <a:extLst>
              <a:ext uri="{FF2B5EF4-FFF2-40B4-BE49-F238E27FC236}">
                <a16:creationId xmlns:a16="http://schemas.microsoft.com/office/drawing/2014/main" id="{2522AC2B-2BE3-50D8-C044-CF093C34B60A}"/>
              </a:ext>
            </a:extLst>
          </p:cNvPr>
          <p:cNvCxnSpPr>
            <a:cxnSpLocks/>
          </p:cNvCxnSpPr>
          <p:nvPr/>
        </p:nvCxnSpPr>
        <p:spPr>
          <a:xfrm>
            <a:off x="9362141" y="2553456"/>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0EA6C6C-063A-0F2F-3407-C11B7DEB0CBD}"/>
              </a:ext>
            </a:extLst>
          </p:cNvPr>
          <p:cNvCxnSpPr>
            <a:cxnSpLocks/>
          </p:cNvCxnSpPr>
          <p:nvPr/>
        </p:nvCxnSpPr>
        <p:spPr>
          <a:xfrm>
            <a:off x="9347200" y="3665820"/>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512DAF-4630-9102-51FB-139B77F95B88}"/>
              </a:ext>
            </a:extLst>
          </p:cNvPr>
          <p:cNvCxnSpPr>
            <a:cxnSpLocks/>
          </p:cNvCxnSpPr>
          <p:nvPr/>
        </p:nvCxnSpPr>
        <p:spPr>
          <a:xfrm>
            <a:off x="6878922" y="1861672"/>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0BB39AD-48F3-F04F-05C0-21532023FA60}"/>
              </a:ext>
            </a:extLst>
          </p:cNvPr>
          <p:cNvCxnSpPr>
            <a:cxnSpLocks/>
          </p:cNvCxnSpPr>
          <p:nvPr/>
        </p:nvCxnSpPr>
        <p:spPr>
          <a:xfrm>
            <a:off x="6881911" y="2262094"/>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E30E48-EB0D-DBB9-9A36-78F64BAC739C}"/>
              </a:ext>
            </a:extLst>
          </p:cNvPr>
          <p:cNvCxnSpPr>
            <a:cxnSpLocks/>
          </p:cNvCxnSpPr>
          <p:nvPr/>
        </p:nvCxnSpPr>
        <p:spPr>
          <a:xfrm>
            <a:off x="6878922" y="2641600"/>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2F52CDD-F5E6-5563-0313-A64492C664AB}"/>
              </a:ext>
            </a:extLst>
          </p:cNvPr>
          <p:cNvCxnSpPr>
            <a:cxnSpLocks/>
          </p:cNvCxnSpPr>
          <p:nvPr/>
        </p:nvCxnSpPr>
        <p:spPr>
          <a:xfrm>
            <a:off x="6878922" y="3009154"/>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735DF1A-7129-6732-11F1-82C5302375C0}"/>
              </a:ext>
            </a:extLst>
          </p:cNvPr>
          <p:cNvCxnSpPr>
            <a:cxnSpLocks/>
          </p:cNvCxnSpPr>
          <p:nvPr/>
        </p:nvCxnSpPr>
        <p:spPr>
          <a:xfrm>
            <a:off x="6878922" y="3370730"/>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BC323B-75BC-F7BA-2E79-7481FE3F0019}"/>
              </a:ext>
            </a:extLst>
          </p:cNvPr>
          <p:cNvCxnSpPr>
            <a:cxnSpLocks/>
          </p:cNvCxnSpPr>
          <p:nvPr/>
        </p:nvCxnSpPr>
        <p:spPr>
          <a:xfrm>
            <a:off x="6878922" y="3711388"/>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3546D6-D061-6EF6-C86C-DB3EF7BF74C3}"/>
              </a:ext>
            </a:extLst>
          </p:cNvPr>
          <p:cNvCxnSpPr>
            <a:cxnSpLocks/>
          </p:cNvCxnSpPr>
          <p:nvPr/>
        </p:nvCxnSpPr>
        <p:spPr>
          <a:xfrm>
            <a:off x="6878922" y="4126754"/>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EACFAF-3C24-775C-5B82-748429743F28}"/>
              </a:ext>
            </a:extLst>
          </p:cNvPr>
          <p:cNvCxnSpPr>
            <a:cxnSpLocks/>
          </p:cNvCxnSpPr>
          <p:nvPr/>
        </p:nvCxnSpPr>
        <p:spPr>
          <a:xfrm>
            <a:off x="6878922" y="4542119"/>
            <a:ext cx="567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4076C49-C533-1439-5629-D0D8AA1CE37F}"/>
              </a:ext>
            </a:extLst>
          </p:cNvPr>
          <p:cNvSpPr txBox="1"/>
          <p:nvPr/>
        </p:nvSpPr>
        <p:spPr>
          <a:xfrm>
            <a:off x="9849225" y="2399568"/>
            <a:ext cx="1529977" cy="307777"/>
          </a:xfrm>
          <a:prstGeom prst="rect">
            <a:avLst/>
          </a:prstGeom>
          <a:noFill/>
        </p:spPr>
        <p:txBody>
          <a:bodyPr wrap="square" rtlCol="0">
            <a:spAutoFit/>
          </a:bodyPr>
          <a:lstStyle/>
          <a:p>
            <a:r>
              <a:rPr lang="en-US" sz="1400" dirty="0"/>
              <a:t>Heating Load</a:t>
            </a:r>
          </a:p>
        </p:txBody>
      </p:sp>
      <p:sp>
        <p:nvSpPr>
          <p:cNvPr id="16" name="TextBox 15">
            <a:extLst>
              <a:ext uri="{FF2B5EF4-FFF2-40B4-BE49-F238E27FC236}">
                <a16:creationId xmlns:a16="http://schemas.microsoft.com/office/drawing/2014/main" id="{C82A8B2C-8D0A-43C4-A4E3-34E9F255BE2C}"/>
              </a:ext>
            </a:extLst>
          </p:cNvPr>
          <p:cNvSpPr txBox="1"/>
          <p:nvPr/>
        </p:nvSpPr>
        <p:spPr>
          <a:xfrm>
            <a:off x="9849225" y="3511932"/>
            <a:ext cx="1673412" cy="307777"/>
          </a:xfrm>
          <a:prstGeom prst="rect">
            <a:avLst/>
          </a:prstGeom>
          <a:noFill/>
        </p:spPr>
        <p:txBody>
          <a:bodyPr wrap="square" rtlCol="0">
            <a:spAutoFit/>
          </a:bodyPr>
          <a:lstStyle/>
          <a:p>
            <a:r>
              <a:rPr lang="en-US" sz="1400" dirty="0"/>
              <a:t>Cooling Load</a:t>
            </a:r>
          </a:p>
        </p:txBody>
      </p:sp>
      <p:sp>
        <p:nvSpPr>
          <p:cNvPr id="17" name="TextBox 16">
            <a:extLst>
              <a:ext uri="{FF2B5EF4-FFF2-40B4-BE49-F238E27FC236}">
                <a16:creationId xmlns:a16="http://schemas.microsoft.com/office/drawing/2014/main" id="{0B73A4A2-5AD1-AD0C-6153-2FBBD0AFCDC3}"/>
              </a:ext>
            </a:extLst>
          </p:cNvPr>
          <p:cNvSpPr txBox="1"/>
          <p:nvPr/>
        </p:nvSpPr>
        <p:spPr>
          <a:xfrm>
            <a:off x="5496113" y="1515780"/>
            <a:ext cx="2139575" cy="307777"/>
          </a:xfrm>
          <a:prstGeom prst="rect">
            <a:avLst/>
          </a:prstGeom>
          <a:noFill/>
        </p:spPr>
        <p:txBody>
          <a:bodyPr wrap="square" rtlCol="0">
            <a:spAutoFit/>
          </a:bodyPr>
          <a:lstStyle/>
          <a:p>
            <a:r>
              <a:rPr lang="en-US" sz="1400" dirty="0"/>
              <a:t>Relative Compactness</a:t>
            </a:r>
          </a:p>
        </p:txBody>
      </p:sp>
      <p:sp>
        <p:nvSpPr>
          <p:cNvPr id="18" name="TextBox 17">
            <a:extLst>
              <a:ext uri="{FF2B5EF4-FFF2-40B4-BE49-F238E27FC236}">
                <a16:creationId xmlns:a16="http://schemas.microsoft.com/office/drawing/2014/main" id="{F759953B-8381-B0F4-E563-F55C963ADC5F}"/>
              </a:ext>
            </a:extLst>
          </p:cNvPr>
          <p:cNvSpPr txBox="1"/>
          <p:nvPr/>
        </p:nvSpPr>
        <p:spPr>
          <a:xfrm>
            <a:off x="6266334" y="1969261"/>
            <a:ext cx="1225176" cy="307777"/>
          </a:xfrm>
          <a:prstGeom prst="rect">
            <a:avLst/>
          </a:prstGeom>
          <a:noFill/>
        </p:spPr>
        <p:txBody>
          <a:bodyPr wrap="square" rtlCol="0">
            <a:spAutoFit/>
          </a:bodyPr>
          <a:lstStyle/>
          <a:p>
            <a:r>
              <a:rPr lang="en-US" sz="1400" dirty="0"/>
              <a:t>Surface Area</a:t>
            </a:r>
          </a:p>
        </p:txBody>
      </p:sp>
      <p:sp>
        <p:nvSpPr>
          <p:cNvPr id="19" name="TextBox 18">
            <a:extLst>
              <a:ext uri="{FF2B5EF4-FFF2-40B4-BE49-F238E27FC236}">
                <a16:creationId xmlns:a16="http://schemas.microsoft.com/office/drawing/2014/main" id="{D89CE7AB-77C6-323A-D3EE-68B31DEB75E2}"/>
              </a:ext>
            </a:extLst>
          </p:cNvPr>
          <p:cNvSpPr txBox="1"/>
          <p:nvPr/>
        </p:nvSpPr>
        <p:spPr>
          <a:xfrm>
            <a:off x="6502399" y="2366335"/>
            <a:ext cx="1078758" cy="307777"/>
          </a:xfrm>
          <a:prstGeom prst="rect">
            <a:avLst/>
          </a:prstGeom>
          <a:noFill/>
        </p:spPr>
        <p:txBody>
          <a:bodyPr wrap="square" rtlCol="0">
            <a:spAutoFit/>
          </a:bodyPr>
          <a:lstStyle/>
          <a:p>
            <a:r>
              <a:rPr lang="en-US" sz="1400" dirty="0"/>
              <a:t>Wall Area</a:t>
            </a:r>
          </a:p>
        </p:txBody>
      </p:sp>
      <p:sp>
        <p:nvSpPr>
          <p:cNvPr id="20" name="TextBox 19">
            <a:extLst>
              <a:ext uri="{FF2B5EF4-FFF2-40B4-BE49-F238E27FC236}">
                <a16:creationId xmlns:a16="http://schemas.microsoft.com/office/drawing/2014/main" id="{45CD9A58-E0B4-E5CC-6688-12B35D07123D}"/>
              </a:ext>
            </a:extLst>
          </p:cNvPr>
          <p:cNvSpPr txBox="1"/>
          <p:nvPr/>
        </p:nvSpPr>
        <p:spPr>
          <a:xfrm>
            <a:off x="6502399" y="2724550"/>
            <a:ext cx="1165410" cy="307777"/>
          </a:xfrm>
          <a:prstGeom prst="rect">
            <a:avLst/>
          </a:prstGeom>
          <a:noFill/>
        </p:spPr>
        <p:txBody>
          <a:bodyPr wrap="square" rtlCol="0">
            <a:spAutoFit/>
          </a:bodyPr>
          <a:lstStyle/>
          <a:p>
            <a:r>
              <a:rPr lang="en-US" sz="1400" dirty="0"/>
              <a:t>Roof Area</a:t>
            </a:r>
          </a:p>
        </p:txBody>
      </p:sp>
      <p:sp>
        <p:nvSpPr>
          <p:cNvPr id="21" name="TextBox 20">
            <a:extLst>
              <a:ext uri="{FF2B5EF4-FFF2-40B4-BE49-F238E27FC236}">
                <a16:creationId xmlns:a16="http://schemas.microsoft.com/office/drawing/2014/main" id="{B8F96DE2-2B17-D7A5-9CE0-7E0E6C9F7F6A}"/>
              </a:ext>
            </a:extLst>
          </p:cNvPr>
          <p:cNvSpPr txBox="1"/>
          <p:nvPr/>
        </p:nvSpPr>
        <p:spPr>
          <a:xfrm>
            <a:off x="6115428" y="3059522"/>
            <a:ext cx="1625600" cy="307777"/>
          </a:xfrm>
          <a:prstGeom prst="rect">
            <a:avLst/>
          </a:prstGeom>
          <a:noFill/>
        </p:spPr>
        <p:txBody>
          <a:bodyPr wrap="square" rtlCol="0">
            <a:spAutoFit/>
          </a:bodyPr>
          <a:lstStyle/>
          <a:p>
            <a:r>
              <a:rPr lang="en-US" sz="1400" dirty="0"/>
              <a:t>Overall Height</a:t>
            </a:r>
          </a:p>
        </p:txBody>
      </p:sp>
      <p:sp>
        <p:nvSpPr>
          <p:cNvPr id="22" name="TextBox 21">
            <a:extLst>
              <a:ext uri="{FF2B5EF4-FFF2-40B4-BE49-F238E27FC236}">
                <a16:creationId xmlns:a16="http://schemas.microsoft.com/office/drawing/2014/main" id="{77D32B8A-9FF3-156F-16F9-AC7A0CAD48FC}"/>
              </a:ext>
            </a:extLst>
          </p:cNvPr>
          <p:cNvSpPr txBox="1"/>
          <p:nvPr/>
        </p:nvSpPr>
        <p:spPr>
          <a:xfrm>
            <a:off x="6375893" y="3842006"/>
            <a:ext cx="1162424" cy="307777"/>
          </a:xfrm>
          <a:prstGeom prst="rect">
            <a:avLst/>
          </a:prstGeom>
          <a:noFill/>
        </p:spPr>
        <p:txBody>
          <a:bodyPr wrap="square" rtlCol="0">
            <a:spAutoFit/>
          </a:bodyPr>
          <a:lstStyle/>
          <a:p>
            <a:r>
              <a:rPr lang="en-US" sz="1400" dirty="0"/>
              <a:t>Orientation</a:t>
            </a:r>
          </a:p>
        </p:txBody>
      </p:sp>
      <p:sp>
        <p:nvSpPr>
          <p:cNvPr id="23" name="TextBox 22">
            <a:extLst>
              <a:ext uri="{FF2B5EF4-FFF2-40B4-BE49-F238E27FC236}">
                <a16:creationId xmlns:a16="http://schemas.microsoft.com/office/drawing/2014/main" id="{D8B32DDA-19A5-95B7-A290-9E8EB4863BA2}"/>
              </a:ext>
            </a:extLst>
          </p:cNvPr>
          <p:cNvSpPr txBox="1"/>
          <p:nvPr/>
        </p:nvSpPr>
        <p:spPr>
          <a:xfrm>
            <a:off x="6199099" y="3403643"/>
            <a:ext cx="1458258" cy="307777"/>
          </a:xfrm>
          <a:prstGeom prst="rect">
            <a:avLst/>
          </a:prstGeom>
          <a:noFill/>
        </p:spPr>
        <p:txBody>
          <a:bodyPr wrap="square" rtlCol="0">
            <a:spAutoFit/>
          </a:bodyPr>
          <a:lstStyle/>
          <a:p>
            <a:r>
              <a:rPr lang="en-US" sz="1400" dirty="0"/>
              <a:t>Glazing Area</a:t>
            </a:r>
          </a:p>
        </p:txBody>
      </p:sp>
      <p:sp>
        <p:nvSpPr>
          <p:cNvPr id="24" name="TextBox 23">
            <a:extLst>
              <a:ext uri="{FF2B5EF4-FFF2-40B4-BE49-F238E27FC236}">
                <a16:creationId xmlns:a16="http://schemas.microsoft.com/office/drawing/2014/main" id="{2BFB1514-BF5C-5CB6-2B83-36953575264B}"/>
              </a:ext>
            </a:extLst>
          </p:cNvPr>
          <p:cNvSpPr txBox="1"/>
          <p:nvPr/>
        </p:nvSpPr>
        <p:spPr>
          <a:xfrm>
            <a:off x="5300385" y="4268292"/>
            <a:ext cx="2280772" cy="307777"/>
          </a:xfrm>
          <a:prstGeom prst="rect">
            <a:avLst/>
          </a:prstGeom>
          <a:noFill/>
        </p:spPr>
        <p:txBody>
          <a:bodyPr wrap="square" rtlCol="0">
            <a:spAutoFit/>
          </a:bodyPr>
          <a:lstStyle/>
          <a:p>
            <a:r>
              <a:rPr lang="en-US" sz="1400" dirty="0"/>
              <a:t>Glazing Area Distribution</a:t>
            </a:r>
          </a:p>
        </p:txBody>
      </p:sp>
      <p:sp>
        <p:nvSpPr>
          <p:cNvPr id="26" name="Arrow: Right 25">
            <a:extLst>
              <a:ext uri="{FF2B5EF4-FFF2-40B4-BE49-F238E27FC236}">
                <a16:creationId xmlns:a16="http://schemas.microsoft.com/office/drawing/2014/main" id="{974F0666-5EE9-62A3-BDFC-3D9D736C96D2}"/>
              </a:ext>
            </a:extLst>
          </p:cNvPr>
          <p:cNvSpPr/>
          <p:nvPr/>
        </p:nvSpPr>
        <p:spPr>
          <a:xfrm>
            <a:off x="4467281" y="2926655"/>
            <a:ext cx="1165410" cy="440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0E17EB1-CD4E-45D9-75F7-FE45A12E0807}"/>
              </a:ext>
            </a:extLst>
          </p:cNvPr>
          <p:cNvSpPr txBox="1"/>
          <p:nvPr/>
        </p:nvSpPr>
        <p:spPr>
          <a:xfrm>
            <a:off x="5386164" y="1114096"/>
            <a:ext cx="2194993" cy="369332"/>
          </a:xfrm>
          <a:prstGeom prst="rect">
            <a:avLst/>
          </a:prstGeom>
          <a:noFill/>
        </p:spPr>
        <p:txBody>
          <a:bodyPr wrap="square" rtlCol="0">
            <a:spAutoFit/>
          </a:bodyPr>
          <a:lstStyle/>
          <a:p>
            <a:r>
              <a:rPr lang="en-US" b="1" dirty="0"/>
              <a:t>Inputs/Attributes</a:t>
            </a:r>
          </a:p>
        </p:txBody>
      </p:sp>
      <p:sp>
        <p:nvSpPr>
          <p:cNvPr id="29" name="TextBox 28">
            <a:extLst>
              <a:ext uri="{FF2B5EF4-FFF2-40B4-BE49-F238E27FC236}">
                <a16:creationId xmlns:a16="http://schemas.microsoft.com/office/drawing/2014/main" id="{A7155ED9-E321-6BD8-842A-A5AF5CE88738}"/>
              </a:ext>
            </a:extLst>
          </p:cNvPr>
          <p:cNvSpPr txBox="1"/>
          <p:nvPr/>
        </p:nvSpPr>
        <p:spPr>
          <a:xfrm>
            <a:off x="9849225" y="1837631"/>
            <a:ext cx="1149339" cy="369332"/>
          </a:xfrm>
          <a:prstGeom prst="rect">
            <a:avLst/>
          </a:prstGeom>
          <a:noFill/>
        </p:spPr>
        <p:txBody>
          <a:bodyPr wrap="square" rtlCol="0">
            <a:spAutoFit/>
          </a:bodyPr>
          <a:lstStyle/>
          <a:p>
            <a:r>
              <a:rPr lang="en-US" b="1" dirty="0"/>
              <a:t>Outputs</a:t>
            </a:r>
          </a:p>
        </p:txBody>
      </p:sp>
      <p:pic>
        <p:nvPicPr>
          <p:cNvPr id="33" name="Picture 32" descr="A diagram of a house and a diagram of sun&#10;&#10;Description automatically generated">
            <a:extLst>
              <a:ext uri="{FF2B5EF4-FFF2-40B4-BE49-F238E27FC236}">
                <a16:creationId xmlns:a16="http://schemas.microsoft.com/office/drawing/2014/main" id="{237A15D9-8568-8452-0518-77112A754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858" y="2926655"/>
            <a:ext cx="3947153" cy="1980468"/>
          </a:xfrm>
          <a:prstGeom prst="rect">
            <a:avLst/>
          </a:prstGeom>
        </p:spPr>
      </p:pic>
      <p:pic>
        <p:nvPicPr>
          <p:cNvPr id="35" name="Picture 34" descr="Diagram of a house with a heat pump&#10;&#10;Description automatically generated">
            <a:extLst>
              <a:ext uri="{FF2B5EF4-FFF2-40B4-BE49-F238E27FC236}">
                <a16:creationId xmlns:a16="http://schemas.microsoft.com/office/drawing/2014/main" id="{209181F8-F03C-7B0D-8CF6-7FF7928E8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858" y="663388"/>
            <a:ext cx="3944739" cy="2138921"/>
          </a:xfrm>
          <a:prstGeom prst="rect">
            <a:avLst/>
          </a:prstGeom>
        </p:spPr>
      </p:pic>
      <p:pic>
        <p:nvPicPr>
          <p:cNvPr id="37" name="Picture 36" descr="A house with arrows pointing to the roof&#10;&#10;Description automatically generated">
            <a:extLst>
              <a:ext uri="{FF2B5EF4-FFF2-40B4-BE49-F238E27FC236}">
                <a16:creationId xmlns:a16="http://schemas.microsoft.com/office/drawing/2014/main" id="{14C2F9B0-114E-EDE9-9326-E61CC509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858" y="4988876"/>
            <a:ext cx="3947154" cy="1768073"/>
          </a:xfrm>
          <a:prstGeom prst="rect">
            <a:avLst/>
          </a:prstGeom>
        </p:spPr>
      </p:pic>
      <p:pic>
        <p:nvPicPr>
          <p:cNvPr id="5" name="Picture 4" descr="A diagram of a computer system&#10;&#10;Description automatically generated with medium confidence">
            <a:extLst>
              <a:ext uri="{FF2B5EF4-FFF2-40B4-BE49-F238E27FC236}">
                <a16:creationId xmlns:a16="http://schemas.microsoft.com/office/drawing/2014/main" id="{52E209E0-DCB7-C95F-31A5-A38606CC109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583953" y="5342220"/>
            <a:ext cx="6472518" cy="1403985"/>
          </a:xfrm>
          <a:prstGeom prst="rect">
            <a:avLst/>
          </a:prstGeom>
        </p:spPr>
      </p:pic>
      <p:sp>
        <p:nvSpPr>
          <p:cNvPr id="25" name="TextBox 24">
            <a:extLst>
              <a:ext uri="{FF2B5EF4-FFF2-40B4-BE49-F238E27FC236}">
                <a16:creationId xmlns:a16="http://schemas.microsoft.com/office/drawing/2014/main" id="{7D9103F5-9DCA-D0D4-B169-8E20791806E0}"/>
              </a:ext>
            </a:extLst>
          </p:cNvPr>
          <p:cNvSpPr txBox="1"/>
          <p:nvPr/>
        </p:nvSpPr>
        <p:spPr>
          <a:xfrm>
            <a:off x="6565900" y="4967352"/>
            <a:ext cx="4130551" cy="369332"/>
          </a:xfrm>
          <a:prstGeom prst="rect">
            <a:avLst/>
          </a:prstGeom>
          <a:noFill/>
        </p:spPr>
        <p:txBody>
          <a:bodyPr wrap="square" rtlCol="0">
            <a:spAutoFit/>
          </a:bodyPr>
          <a:lstStyle/>
          <a:p>
            <a:r>
              <a:rPr lang="en-US" b="1" dirty="0"/>
              <a:t>Data Mining Steps</a:t>
            </a:r>
          </a:p>
        </p:txBody>
      </p:sp>
      <p:pic>
        <p:nvPicPr>
          <p:cNvPr id="32" name="Audio 31">
            <a:hlinkClick r:id="" action="ppaction://media"/>
            <a:extLst>
              <a:ext uri="{FF2B5EF4-FFF2-40B4-BE49-F238E27FC236}">
                <a16:creationId xmlns:a16="http://schemas.microsoft.com/office/drawing/2014/main" id="{FB2686DF-046D-7597-F86A-DC87EF78BB7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62905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957"/>
    </mc:Choice>
    <mc:Fallback>
      <p:transition spd="slow" advTm="30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lsci 09 03543 g004">
            <a:extLst>
              <a:ext uri="{FF2B5EF4-FFF2-40B4-BE49-F238E27FC236}">
                <a16:creationId xmlns:a16="http://schemas.microsoft.com/office/drawing/2014/main" id="{9118499C-2FB2-1A82-8AC6-2A778CBB1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84" y="541131"/>
            <a:ext cx="11290854" cy="624177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4DF8A78A-7E18-A581-16AF-DA4F7CAD88C8}"/>
              </a:ext>
            </a:extLst>
          </p:cNvPr>
          <p:cNvSpPr txBox="1"/>
          <p:nvPr/>
        </p:nvSpPr>
        <p:spPr>
          <a:xfrm>
            <a:off x="4840941" y="0"/>
            <a:ext cx="1643529" cy="523220"/>
          </a:xfrm>
          <a:prstGeom prst="rect">
            <a:avLst/>
          </a:prstGeom>
          <a:noFill/>
        </p:spPr>
        <p:txBody>
          <a:bodyPr wrap="square" rtlCol="0">
            <a:spAutoFit/>
          </a:bodyPr>
          <a:lstStyle/>
          <a:p>
            <a:r>
              <a:rPr lang="en-US" sz="2800" dirty="0">
                <a:solidFill>
                  <a:schemeClr val="bg1"/>
                </a:solidFill>
              </a:rPr>
              <a:t>Dataset</a:t>
            </a:r>
          </a:p>
        </p:txBody>
      </p:sp>
      <p:pic>
        <p:nvPicPr>
          <p:cNvPr id="5" name="Audio 4">
            <a:hlinkClick r:id="" action="ppaction://media"/>
            <a:extLst>
              <a:ext uri="{FF2B5EF4-FFF2-40B4-BE49-F238E27FC236}">
                <a16:creationId xmlns:a16="http://schemas.microsoft.com/office/drawing/2014/main" id="{75BF68BE-AA98-B01E-2C48-FF2FC98CF6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6548565"/>
      </p:ext>
    </p:extLst>
  </p:cSld>
  <p:clrMapOvr>
    <a:masterClrMapping/>
  </p:clrMapOvr>
  <mc:AlternateContent xmlns:mc="http://schemas.openxmlformats.org/markup-compatibility/2006">
    <mc:Choice xmlns:p14="http://schemas.microsoft.com/office/powerpoint/2010/main" Requires="p14">
      <p:transition spd="slow" p14:dur="2000" advTm="80157"/>
    </mc:Choice>
    <mc:Fallback>
      <p:transition spd="slow" advTm="80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F617B4-1F00-8A51-75B4-EBBF0D40D19E}"/>
              </a:ext>
            </a:extLst>
          </p:cNvPr>
          <p:cNvSpPr txBox="1"/>
          <p:nvPr/>
        </p:nvSpPr>
        <p:spPr>
          <a:xfrm>
            <a:off x="570102" y="775252"/>
            <a:ext cx="9063968" cy="3539430"/>
          </a:xfrm>
          <a:prstGeom prst="rect">
            <a:avLst/>
          </a:prstGeom>
          <a:noFill/>
        </p:spPr>
        <p:txBody>
          <a:bodyPr wrap="square" rtlCol="0">
            <a:spAutoFit/>
          </a:bodyPr>
          <a:lstStyle/>
          <a:p>
            <a:r>
              <a:rPr lang="en-US" sz="3200" b="1" dirty="0">
                <a:solidFill>
                  <a:schemeClr val="bg1"/>
                </a:solidFill>
              </a:rPr>
              <a:t>Related Work:</a:t>
            </a:r>
          </a:p>
          <a:p>
            <a:pPr marL="457200" indent="-457200">
              <a:buFont typeface="Arial" panose="020B0604020202020204" pitchFamily="34" charset="0"/>
              <a:buChar char="•"/>
            </a:pPr>
            <a:r>
              <a:rPr lang="en-US" sz="2400" dirty="0">
                <a:solidFill>
                  <a:schemeClr val="bg1"/>
                </a:solidFill>
              </a:rPr>
              <a:t>Till now separate regression models were developed for each target variable to be predicted i.e., Single-Output.</a:t>
            </a:r>
          </a:p>
          <a:p>
            <a:pPr marL="457200" indent="-457200">
              <a:buFont typeface="Arial" panose="020B0604020202020204" pitchFamily="34" charset="0"/>
              <a:buChar char="•"/>
            </a:pPr>
            <a:r>
              <a:rPr lang="en-US" sz="2400" dirty="0">
                <a:solidFill>
                  <a:schemeClr val="bg1"/>
                </a:solidFill>
              </a:rPr>
              <a:t>Techniques such as logistic regression, random forest, decision tree and KNN regressor models were used.</a:t>
            </a:r>
          </a:p>
          <a:p>
            <a:pPr marL="457200" indent="-457200">
              <a:buFont typeface="Arial" panose="020B0604020202020204" pitchFamily="34" charset="0"/>
              <a:buChar char="•"/>
            </a:pPr>
            <a:r>
              <a:rPr lang="en-US" sz="2400" dirty="0">
                <a:solidFill>
                  <a:schemeClr val="bg1"/>
                </a:solidFill>
              </a:rPr>
              <a:t>Time consuming to compare the results for performance evaluation because for the same set of input parameters the model is trained twice for each output.</a:t>
            </a:r>
          </a:p>
          <a:p>
            <a:pPr marL="457200" indent="-457200">
              <a:buFont typeface="Arial" panose="020B0604020202020204" pitchFamily="34" charset="0"/>
              <a:buChar char="•"/>
            </a:pPr>
            <a:endParaRPr lang="en-US" sz="2400" dirty="0">
              <a:solidFill>
                <a:schemeClr val="bg1"/>
              </a:solidFill>
            </a:endParaRPr>
          </a:p>
        </p:txBody>
      </p:sp>
      <p:pic>
        <p:nvPicPr>
          <p:cNvPr id="6" name="Audio 5">
            <a:hlinkClick r:id="" action="ppaction://media"/>
            <a:extLst>
              <a:ext uri="{FF2B5EF4-FFF2-40B4-BE49-F238E27FC236}">
                <a16:creationId xmlns:a16="http://schemas.microsoft.com/office/drawing/2014/main" id="{54323637-2E2F-C8EA-9BFD-EC82204D2B3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832978"/>
      </p:ext>
    </p:extLst>
  </p:cSld>
  <p:clrMapOvr>
    <a:masterClrMapping/>
  </p:clrMapOvr>
  <mc:AlternateContent xmlns:mc="http://schemas.openxmlformats.org/markup-compatibility/2006">
    <mc:Choice xmlns:p14="http://schemas.microsoft.com/office/powerpoint/2010/main" Requires="p14">
      <p:transition spd="slow" p14:dur="2000" advTm="19737"/>
    </mc:Choice>
    <mc:Fallback>
      <p:transition spd="slow" advTm="19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CA9F48-CA7A-2E4B-C3E0-74E4DACE9389}"/>
              </a:ext>
            </a:extLst>
          </p:cNvPr>
          <p:cNvSpPr txBox="1"/>
          <p:nvPr/>
        </p:nvSpPr>
        <p:spPr>
          <a:xfrm>
            <a:off x="788894" y="706534"/>
            <a:ext cx="10459398" cy="5755422"/>
          </a:xfrm>
          <a:prstGeom prst="rect">
            <a:avLst/>
          </a:prstGeom>
          <a:noFill/>
        </p:spPr>
        <p:txBody>
          <a:bodyPr wrap="square">
            <a:spAutoFit/>
          </a:bodyPr>
          <a:lstStyle/>
          <a:p>
            <a:r>
              <a:rPr lang="en-US" sz="3200" b="1" dirty="0">
                <a:solidFill>
                  <a:schemeClr val="bg1"/>
                </a:solidFill>
              </a:rPr>
              <a:t>Proposed Work:</a:t>
            </a:r>
          </a:p>
          <a:p>
            <a:pPr marL="285750" indent="-285750">
              <a:buFont typeface="Arial" panose="020B0604020202020204" pitchFamily="34" charset="0"/>
              <a:buChar char="•"/>
            </a:pPr>
            <a:r>
              <a:rPr lang="en-US" sz="2400" dirty="0">
                <a:solidFill>
                  <a:schemeClr val="bg1"/>
                </a:solidFill>
              </a:rPr>
              <a:t>Study the heating and cooling loads requirements of residential buildings with various parameters and perform prediction using regression analysis.</a:t>
            </a:r>
          </a:p>
          <a:p>
            <a:pPr marL="285750" indent="-285750">
              <a:buFont typeface="Arial" panose="020B0604020202020204" pitchFamily="34" charset="0"/>
              <a:buChar char="•"/>
            </a:pPr>
            <a:r>
              <a:rPr lang="en-US" sz="2400" dirty="0">
                <a:solidFill>
                  <a:schemeClr val="bg1"/>
                </a:solidFill>
              </a:rPr>
              <a:t>Model the train data with regression algorithms using standard parameters that support multiple outputs directly such as logistic , decision tree, random forest and k-nearest neighbors to replace repetitive work and predict the outputs simultaneously.</a:t>
            </a:r>
          </a:p>
          <a:p>
            <a:pPr marL="285750" indent="-285750">
              <a:buFont typeface="Arial" panose="020B0604020202020204" pitchFamily="34" charset="0"/>
              <a:buChar char="•"/>
            </a:pPr>
            <a:r>
              <a:rPr lang="en-US" sz="2400" dirty="0">
                <a:solidFill>
                  <a:schemeClr val="bg1"/>
                </a:solidFill>
              </a:rPr>
              <a:t>Using Multi output support vector regressor  algorithm to extend single-output models.</a:t>
            </a:r>
          </a:p>
          <a:p>
            <a:pPr marL="285750" indent="-285750">
              <a:buFont typeface="Arial" panose="020B0604020202020204" pitchFamily="34" charset="0"/>
              <a:buChar char="•"/>
            </a:pPr>
            <a:r>
              <a:rPr lang="en-US" sz="2400" dirty="0">
                <a:solidFill>
                  <a:schemeClr val="bg1"/>
                </a:solidFill>
              </a:rPr>
              <a:t>Fine tune the models using GridSearchCV.</a:t>
            </a:r>
          </a:p>
          <a:p>
            <a:pPr marL="285750" indent="-285750">
              <a:buFont typeface="Arial" panose="020B0604020202020204" pitchFamily="34" charset="0"/>
              <a:buChar char="•"/>
            </a:pPr>
            <a:r>
              <a:rPr lang="en-US" sz="2400" dirty="0">
                <a:solidFill>
                  <a:schemeClr val="bg1"/>
                </a:solidFill>
              </a:rPr>
              <a:t>Evaluate the model’s performance on the test data.</a:t>
            </a:r>
          </a:p>
          <a:p>
            <a:pPr marL="285750" indent="-285750">
              <a:buFont typeface="Arial" panose="020B0604020202020204" pitchFamily="34" charset="0"/>
              <a:buChar char="•"/>
            </a:pPr>
            <a:r>
              <a:rPr lang="en-US" sz="2400" dirty="0">
                <a:solidFill>
                  <a:schemeClr val="bg1"/>
                </a:solidFill>
              </a:rPr>
              <a:t>Compare the performance of the different algorithms used to predict heating and cooling  loads in buildings.</a:t>
            </a:r>
          </a:p>
          <a:p>
            <a:endParaRPr lang="en-US" sz="2400" dirty="0">
              <a:solidFill>
                <a:schemeClr val="bg1"/>
              </a:solidFill>
            </a:endParaRPr>
          </a:p>
        </p:txBody>
      </p:sp>
      <p:pic>
        <p:nvPicPr>
          <p:cNvPr id="6" name="Audio 5">
            <a:hlinkClick r:id="" action="ppaction://media"/>
            <a:extLst>
              <a:ext uri="{FF2B5EF4-FFF2-40B4-BE49-F238E27FC236}">
                <a16:creationId xmlns:a16="http://schemas.microsoft.com/office/drawing/2014/main" id="{9CE0BFBB-49F3-D902-CD84-88ED99BA1E8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3366539"/>
      </p:ext>
    </p:extLst>
  </p:cSld>
  <p:clrMapOvr>
    <a:masterClrMapping/>
  </p:clrMapOvr>
  <mc:AlternateContent xmlns:mc="http://schemas.openxmlformats.org/markup-compatibility/2006">
    <mc:Choice xmlns:p14="http://schemas.microsoft.com/office/powerpoint/2010/main" Requires="p14">
      <p:transition spd="slow" p14:dur="2000" advTm="40751"/>
    </mc:Choice>
    <mc:Fallback>
      <p:transition spd="slow" advTm="40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D4B7BE-DDBD-5E66-D257-8854451F6D57}"/>
              </a:ext>
            </a:extLst>
          </p:cNvPr>
          <p:cNvSpPr txBox="1"/>
          <p:nvPr/>
        </p:nvSpPr>
        <p:spPr>
          <a:xfrm>
            <a:off x="436282" y="424329"/>
            <a:ext cx="8456706" cy="5509200"/>
          </a:xfrm>
          <a:prstGeom prst="rect">
            <a:avLst/>
          </a:prstGeom>
          <a:noFill/>
        </p:spPr>
        <p:txBody>
          <a:bodyPr wrap="square" rtlCol="0">
            <a:spAutoFit/>
          </a:bodyPr>
          <a:lstStyle/>
          <a:p>
            <a:r>
              <a:rPr lang="en-US" sz="3200" b="1" dirty="0">
                <a:solidFill>
                  <a:schemeClr val="bg1"/>
                </a:solidFill>
              </a:rPr>
              <a:t>Evaluation:</a:t>
            </a:r>
          </a:p>
          <a:p>
            <a:pPr marL="285750" indent="-285750">
              <a:buFont typeface="Arial" panose="020B0604020202020204" pitchFamily="34" charset="0"/>
              <a:buChar char="•"/>
            </a:pPr>
            <a:r>
              <a:rPr lang="en-US" sz="2400" dirty="0">
                <a:solidFill>
                  <a:schemeClr val="bg1"/>
                </a:solidFill>
              </a:rPr>
              <a:t>Measure R-squared, Mean Square Error, Root Mean Square Error and Mean Absolute Error to compare the performance of prediction models.</a:t>
            </a:r>
          </a:p>
          <a:p>
            <a:endParaRPr lang="en-US" sz="3200" b="1" dirty="0">
              <a:solidFill>
                <a:schemeClr val="bg1"/>
              </a:solidFill>
            </a:endParaRPr>
          </a:p>
          <a:p>
            <a:r>
              <a:rPr lang="en-US" sz="3200" b="1" dirty="0">
                <a:solidFill>
                  <a:schemeClr val="bg1"/>
                </a:solidFill>
              </a:rPr>
              <a:t>Timeline:</a:t>
            </a:r>
          </a:p>
          <a:p>
            <a:r>
              <a:rPr lang="en-US" sz="2400" b="1" dirty="0">
                <a:solidFill>
                  <a:schemeClr val="bg1"/>
                </a:solidFill>
              </a:rPr>
              <a:t>Week1: </a:t>
            </a:r>
            <a:r>
              <a:rPr lang="en-US" sz="2400" dirty="0">
                <a:solidFill>
                  <a:schemeClr val="bg1"/>
                </a:solidFill>
              </a:rPr>
              <a:t>Read the data and do exploratory data analysis</a:t>
            </a:r>
          </a:p>
          <a:p>
            <a:r>
              <a:rPr lang="en-US" sz="2400" b="1" dirty="0">
                <a:solidFill>
                  <a:schemeClr val="bg1"/>
                </a:solidFill>
              </a:rPr>
              <a:t>Week2: </a:t>
            </a:r>
            <a:r>
              <a:rPr lang="en-US" sz="2400" dirty="0">
                <a:solidFill>
                  <a:schemeClr val="bg1"/>
                </a:solidFill>
              </a:rPr>
              <a:t>Data Preprocessing</a:t>
            </a:r>
          </a:p>
          <a:p>
            <a:r>
              <a:rPr lang="en-US" sz="2400" b="1" dirty="0">
                <a:solidFill>
                  <a:schemeClr val="bg1"/>
                </a:solidFill>
              </a:rPr>
              <a:t>Week3: </a:t>
            </a:r>
            <a:r>
              <a:rPr lang="en-US" sz="2400" dirty="0">
                <a:solidFill>
                  <a:schemeClr val="bg1"/>
                </a:solidFill>
              </a:rPr>
              <a:t>Data Modeling and Evaluation</a:t>
            </a:r>
          </a:p>
          <a:p>
            <a:r>
              <a:rPr lang="en-US" sz="2400" b="1" dirty="0">
                <a:solidFill>
                  <a:schemeClr val="bg1"/>
                </a:solidFill>
              </a:rPr>
              <a:t>Week4: </a:t>
            </a:r>
            <a:r>
              <a:rPr lang="en-US" sz="2400" dirty="0">
                <a:solidFill>
                  <a:schemeClr val="bg1"/>
                </a:solidFill>
              </a:rPr>
              <a:t>Results and project report submission </a:t>
            </a:r>
          </a:p>
          <a:p>
            <a:endParaRPr lang="en-US" sz="3200" b="1" dirty="0">
              <a:solidFill>
                <a:schemeClr val="bg1"/>
              </a:solidFill>
            </a:endParaRPr>
          </a:p>
          <a:p>
            <a:endParaRPr lang="en-US" sz="2400" dirty="0">
              <a:solidFill>
                <a:schemeClr val="bg1"/>
              </a:solidFill>
            </a:endParaRPr>
          </a:p>
          <a:p>
            <a:endParaRPr lang="en-US" sz="3200" dirty="0">
              <a:solidFill>
                <a:schemeClr val="bg1"/>
              </a:solidFill>
            </a:endParaRPr>
          </a:p>
        </p:txBody>
      </p:sp>
      <p:pic>
        <p:nvPicPr>
          <p:cNvPr id="6" name="Audio 5">
            <a:hlinkClick r:id="" action="ppaction://media"/>
            <a:extLst>
              <a:ext uri="{FF2B5EF4-FFF2-40B4-BE49-F238E27FC236}">
                <a16:creationId xmlns:a16="http://schemas.microsoft.com/office/drawing/2014/main" id="{A3D60361-455F-137F-65FD-222D8A0CA50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24625"/>
      </p:ext>
    </p:extLst>
  </p:cSld>
  <p:clrMapOvr>
    <a:masterClrMapping/>
  </p:clrMapOvr>
  <mc:AlternateContent xmlns:mc="http://schemas.openxmlformats.org/markup-compatibility/2006">
    <mc:Choice xmlns:p14="http://schemas.microsoft.com/office/powerpoint/2010/main" Requires="p14">
      <p:transition spd="slow" p14:dur="2000" advTm="14817"/>
    </mc:Choice>
    <mc:Fallback>
      <p:transition spd="slow" advTm="14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0B221-C1D9-FF4F-721A-2763DD767D52}"/>
              </a:ext>
            </a:extLst>
          </p:cNvPr>
          <p:cNvSpPr txBox="1"/>
          <p:nvPr/>
        </p:nvSpPr>
        <p:spPr>
          <a:xfrm>
            <a:off x="216876" y="439616"/>
            <a:ext cx="11236570" cy="5386090"/>
          </a:xfrm>
          <a:prstGeom prst="rect">
            <a:avLst/>
          </a:prstGeom>
          <a:noFill/>
        </p:spPr>
        <p:txBody>
          <a:bodyPr wrap="square" rtlCol="0">
            <a:spAutoFit/>
          </a:bodyPr>
          <a:lstStyle/>
          <a:p>
            <a:r>
              <a:rPr lang="en-US" sz="3200" b="1" dirty="0">
                <a:solidFill>
                  <a:schemeClr val="bg1"/>
                </a:solidFill>
              </a:rPr>
              <a:t> Checkpoints:</a:t>
            </a:r>
            <a:endParaRPr lang="en-US" sz="3200" dirty="0">
              <a:solidFill>
                <a:schemeClr val="bg1"/>
              </a:solidFill>
            </a:endParaRPr>
          </a:p>
          <a:p>
            <a:pPr marL="457200" indent="-457200">
              <a:buFont typeface="Arial" panose="020B0604020202020204" pitchFamily="34" charset="0"/>
              <a:buChar char="•"/>
            </a:pPr>
            <a:r>
              <a:rPr lang="en-US" sz="2400" dirty="0">
                <a:solidFill>
                  <a:schemeClr val="bg1"/>
                </a:solidFill>
              </a:rPr>
              <a:t>Data collection</a:t>
            </a:r>
          </a:p>
          <a:p>
            <a:pPr marL="457200" indent="-457200">
              <a:buFont typeface="Arial" panose="020B0604020202020204" pitchFamily="34" charset="0"/>
              <a:buChar char="•"/>
            </a:pPr>
            <a:r>
              <a:rPr lang="en-US" sz="2400" dirty="0">
                <a:solidFill>
                  <a:schemeClr val="bg1"/>
                </a:solidFill>
              </a:rPr>
              <a:t>Data understanding- data type and size</a:t>
            </a:r>
          </a:p>
          <a:p>
            <a:pPr marL="457200" indent="-457200">
              <a:buFont typeface="Arial" panose="020B0604020202020204" pitchFamily="34" charset="0"/>
              <a:buChar char="•"/>
            </a:pPr>
            <a:r>
              <a:rPr lang="en-US" sz="2400" dirty="0">
                <a:solidFill>
                  <a:schemeClr val="bg1"/>
                </a:solidFill>
              </a:rPr>
              <a:t>Detect missing data</a:t>
            </a:r>
          </a:p>
          <a:p>
            <a:pPr marL="457200" indent="-457200">
              <a:buFont typeface="Arial" panose="020B0604020202020204" pitchFamily="34" charset="0"/>
              <a:buChar char="•"/>
            </a:pPr>
            <a:r>
              <a:rPr lang="en-US" sz="2400" dirty="0">
                <a:solidFill>
                  <a:schemeClr val="bg1"/>
                </a:solidFill>
              </a:rPr>
              <a:t>Check for outliers using boxplots</a:t>
            </a:r>
          </a:p>
          <a:p>
            <a:pPr marL="457200" indent="-457200">
              <a:buFont typeface="Arial" panose="020B0604020202020204" pitchFamily="34" charset="0"/>
              <a:buChar char="•"/>
            </a:pPr>
            <a:r>
              <a:rPr lang="en-US" sz="2400" dirty="0">
                <a:solidFill>
                  <a:schemeClr val="bg1"/>
                </a:solidFill>
              </a:rPr>
              <a:t>Data visualization to identify patterns by exploring distributions</a:t>
            </a:r>
          </a:p>
          <a:p>
            <a:pPr marL="457200" indent="-457200">
              <a:buFont typeface="Arial" panose="020B0604020202020204" pitchFamily="34" charset="0"/>
              <a:buChar char="•"/>
            </a:pPr>
            <a:r>
              <a:rPr lang="en-US" sz="2400" dirty="0">
                <a:solidFill>
                  <a:schemeClr val="bg1"/>
                </a:solidFill>
              </a:rPr>
              <a:t>Find correlations between independent variables to detect multicollinearity</a:t>
            </a:r>
          </a:p>
          <a:p>
            <a:pPr marL="457200" indent="-457200">
              <a:buFont typeface="Arial" panose="020B0604020202020204" pitchFamily="34" charset="0"/>
              <a:buChar char="•"/>
            </a:pPr>
            <a:r>
              <a:rPr lang="en-US" sz="2400" dirty="0">
                <a:solidFill>
                  <a:schemeClr val="bg1"/>
                </a:solidFill>
              </a:rPr>
              <a:t>Transform the data if needed- Scaling</a:t>
            </a:r>
          </a:p>
          <a:p>
            <a:pPr marL="457200" indent="-457200">
              <a:buFont typeface="Arial" panose="020B0604020202020204" pitchFamily="34" charset="0"/>
              <a:buChar char="•"/>
            </a:pPr>
            <a:r>
              <a:rPr lang="en-US" sz="2400" dirty="0">
                <a:solidFill>
                  <a:schemeClr val="bg1"/>
                </a:solidFill>
              </a:rPr>
              <a:t>Split the data into training and test sets(80/20)</a:t>
            </a:r>
          </a:p>
          <a:p>
            <a:pPr marL="457200" indent="-457200">
              <a:buFont typeface="Arial" panose="020B0604020202020204" pitchFamily="34" charset="0"/>
              <a:buChar char="•"/>
            </a:pPr>
            <a:r>
              <a:rPr lang="en-US" sz="2400" dirty="0">
                <a:solidFill>
                  <a:schemeClr val="bg1"/>
                </a:solidFill>
              </a:rPr>
              <a:t>Model the data using linear regression, Knn, decision tree, random forest and multioutput regressor</a:t>
            </a:r>
          </a:p>
          <a:p>
            <a:pPr marL="457200" indent="-457200">
              <a:buFont typeface="Arial" panose="020B0604020202020204" pitchFamily="34" charset="0"/>
              <a:buChar char="•"/>
            </a:pPr>
            <a:r>
              <a:rPr lang="en-US" sz="2400" dirty="0">
                <a:solidFill>
                  <a:schemeClr val="bg1"/>
                </a:solidFill>
              </a:rPr>
              <a:t>Compare the scores of the five algorithms.</a:t>
            </a:r>
          </a:p>
          <a:p>
            <a:pPr marL="457200" indent="-457200">
              <a:buFont typeface="Arial" panose="020B0604020202020204" pitchFamily="34" charset="0"/>
              <a:buChar char="•"/>
            </a:pPr>
            <a:r>
              <a:rPr lang="en-US" sz="2400" dirty="0">
                <a:solidFill>
                  <a:schemeClr val="bg1"/>
                </a:solidFill>
              </a:rPr>
              <a:t>Choose the best model and fine tune it for optimal performance.</a:t>
            </a:r>
          </a:p>
          <a:p>
            <a:pPr marL="457200" indent="-457200">
              <a:buFont typeface="Arial" panose="020B0604020202020204" pitchFamily="34" charset="0"/>
              <a:buChar char="•"/>
            </a:pPr>
            <a:endParaRPr lang="en-US" sz="2400" dirty="0">
              <a:solidFill>
                <a:schemeClr val="bg1"/>
              </a:solidFill>
            </a:endParaRPr>
          </a:p>
        </p:txBody>
      </p:sp>
      <p:pic>
        <p:nvPicPr>
          <p:cNvPr id="6" name="Audio 5">
            <a:hlinkClick r:id="" action="ppaction://media"/>
            <a:extLst>
              <a:ext uri="{FF2B5EF4-FFF2-40B4-BE49-F238E27FC236}">
                <a16:creationId xmlns:a16="http://schemas.microsoft.com/office/drawing/2014/main" id="{A3AB4867-B32D-3739-BA89-265F8B12B99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7450484"/>
      </p:ext>
    </p:extLst>
  </p:cSld>
  <p:clrMapOvr>
    <a:masterClrMapping/>
  </p:clrMapOvr>
  <mc:AlternateContent xmlns:mc="http://schemas.openxmlformats.org/markup-compatibility/2006">
    <mc:Choice xmlns:p14="http://schemas.microsoft.com/office/powerpoint/2010/main" Requires="p14">
      <p:transition spd="slow" p14:dur="2000" advTm="45548"/>
    </mc:Choice>
    <mc:Fallback>
      <p:transition spd="slow" advTm="45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blue squares&#10;&#10;Description automatically generated">
            <a:extLst>
              <a:ext uri="{FF2B5EF4-FFF2-40B4-BE49-F238E27FC236}">
                <a16:creationId xmlns:a16="http://schemas.microsoft.com/office/drawing/2014/main" id="{51A69BF4-8E2E-48D5-187F-FDC1333F56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970" y="750276"/>
            <a:ext cx="11418121" cy="5075518"/>
          </a:xfrm>
          <a:prstGeom prst="rect">
            <a:avLst/>
          </a:prstGeom>
          <a:noFill/>
          <a:ln>
            <a:noFill/>
          </a:ln>
        </p:spPr>
      </p:pic>
      <p:sp>
        <p:nvSpPr>
          <p:cNvPr id="3" name="TextBox 2">
            <a:extLst>
              <a:ext uri="{FF2B5EF4-FFF2-40B4-BE49-F238E27FC236}">
                <a16:creationId xmlns:a16="http://schemas.microsoft.com/office/drawing/2014/main" id="{F960BD62-B7D1-5A2F-4C85-50B8BFB5CB02}"/>
              </a:ext>
            </a:extLst>
          </p:cNvPr>
          <p:cNvSpPr txBox="1"/>
          <p:nvPr/>
        </p:nvSpPr>
        <p:spPr>
          <a:xfrm>
            <a:off x="4706816" y="117230"/>
            <a:ext cx="4290646" cy="584775"/>
          </a:xfrm>
          <a:prstGeom prst="rect">
            <a:avLst/>
          </a:prstGeom>
          <a:noFill/>
        </p:spPr>
        <p:txBody>
          <a:bodyPr wrap="square" rtlCol="0">
            <a:spAutoFit/>
          </a:bodyPr>
          <a:lstStyle/>
          <a:p>
            <a:r>
              <a:rPr lang="en-US" sz="3200" b="1" dirty="0">
                <a:solidFill>
                  <a:schemeClr val="bg1"/>
                </a:solidFill>
              </a:rPr>
              <a:t>Box Plot</a:t>
            </a:r>
          </a:p>
        </p:txBody>
      </p:sp>
      <p:sp>
        <p:nvSpPr>
          <p:cNvPr id="4" name="TextBox 3">
            <a:extLst>
              <a:ext uri="{FF2B5EF4-FFF2-40B4-BE49-F238E27FC236}">
                <a16:creationId xmlns:a16="http://schemas.microsoft.com/office/drawing/2014/main" id="{1EA62D4E-EDAB-22EB-581B-4C64120A893F}"/>
              </a:ext>
            </a:extLst>
          </p:cNvPr>
          <p:cNvSpPr txBox="1"/>
          <p:nvPr/>
        </p:nvSpPr>
        <p:spPr>
          <a:xfrm>
            <a:off x="3305908" y="5978770"/>
            <a:ext cx="9718431" cy="461665"/>
          </a:xfrm>
          <a:prstGeom prst="rect">
            <a:avLst/>
          </a:prstGeom>
          <a:noFill/>
        </p:spPr>
        <p:txBody>
          <a:bodyPr wrap="square" rtlCol="0">
            <a:spAutoFit/>
          </a:bodyPr>
          <a:lstStyle/>
          <a:p>
            <a:r>
              <a:rPr lang="en-US" sz="2400" dirty="0">
                <a:solidFill>
                  <a:schemeClr val="bg1"/>
                </a:solidFill>
              </a:rPr>
              <a:t>There are no outliers present  in the dataset</a:t>
            </a:r>
          </a:p>
        </p:txBody>
      </p:sp>
      <p:pic>
        <p:nvPicPr>
          <p:cNvPr id="8" name="Audio 7">
            <a:hlinkClick r:id="" action="ppaction://media"/>
            <a:extLst>
              <a:ext uri="{FF2B5EF4-FFF2-40B4-BE49-F238E27FC236}">
                <a16:creationId xmlns:a16="http://schemas.microsoft.com/office/drawing/2014/main" id="{635EA638-1AD5-599B-58B7-81CCC0954B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2924832"/>
      </p:ext>
    </p:extLst>
  </p:cSld>
  <p:clrMapOvr>
    <a:masterClrMapping/>
  </p:clrMapOvr>
  <mc:AlternateContent xmlns:mc="http://schemas.openxmlformats.org/markup-compatibility/2006">
    <mc:Choice xmlns:p14="http://schemas.microsoft.com/office/powerpoint/2010/main" Requires="p14">
      <p:transition spd="slow" p14:dur="2000" advTm="11527"/>
    </mc:Choice>
    <mc:Fallback>
      <p:transition spd="slow" advTm="11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BlockprintVTI">
  <a:themeElements>
    <a:clrScheme name="AnalogousFromLightSeedLeftStep">
      <a:dk1>
        <a:srgbClr val="000000"/>
      </a:dk1>
      <a:lt1>
        <a:srgbClr val="FFFFFF"/>
      </a:lt1>
      <a:dk2>
        <a:srgbClr val="243541"/>
      </a:dk2>
      <a:lt2>
        <a:srgbClr val="E2E8E7"/>
      </a:lt2>
      <a:accent1>
        <a:srgbClr val="C6969C"/>
      </a:accent1>
      <a:accent2>
        <a:srgbClr val="BA7F9F"/>
      </a:accent2>
      <a:accent3>
        <a:srgbClr val="C492C2"/>
      </a:accent3>
      <a:accent4>
        <a:srgbClr val="A47FBA"/>
      </a:accent4>
      <a:accent5>
        <a:srgbClr val="A096C6"/>
      </a:accent5>
      <a:accent6>
        <a:srgbClr val="7F8BBA"/>
      </a:accent6>
      <a:hlink>
        <a:srgbClr val="568E87"/>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TM03457475[[fn=Frame]]</Template>
  <TotalTime>11562</TotalTime>
  <Words>1251</Words>
  <Application>Microsoft Office PowerPoint</Application>
  <PresentationFormat>Widescreen</PresentationFormat>
  <Paragraphs>305</Paragraphs>
  <Slides>18</Slides>
  <Notes>1</Notes>
  <HiddenSlides>0</HiddenSlides>
  <MMClips>18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Arial</vt:lpstr>
      <vt:lpstr>Arial Nova Light</vt:lpstr>
      <vt:lpstr>Avenir Next LT Pro</vt:lpstr>
      <vt:lpstr>AvenirNext LT Pro Medium</vt:lpstr>
      <vt:lpstr>Google Sans</vt:lpstr>
      <vt:lpstr>Helvetica Neue</vt:lpstr>
      <vt:lpstr>Linux Libertine</vt:lpstr>
      <vt:lpstr>system-ui</vt:lpstr>
      <vt:lpstr>BlockprintVTI</vt:lpstr>
      <vt:lpstr>Energy Efficiency Prediction using Multioutput Regression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Shravani Botta</dc:creator>
  <cp:lastModifiedBy>Shravani Botta</cp:lastModifiedBy>
  <cp:revision>248</cp:revision>
  <dcterms:created xsi:type="dcterms:W3CDTF">2024-01-11T22:15:41Z</dcterms:created>
  <dcterms:modified xsi:type="dcterms:W3CDTF">2024-02-22T19:33:11Z</dcterms:modified>
</cp:coreProperties>
</file>